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8" r:id="rId4"/>
    <p:sldId id="257" r:id="rId5"/>
    <p:sldId id="259" r:id="rId6"/>
    <p:sldId id="260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FF"/>
    <a:srgbClr val="03003E"/>
    <a:srgbClr val="E1FFFF"/>
    <a:srgbClr val="E6E6E6"/>
    <a:srgbClr val="CCFFFF"/>
    <a:srgbClr val="8DA9DB"/>
    <a:srgbClr val="040054"/>
    <a:srgbClr val="050070"/>
    <a:srgbClr val="EE5E32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6224" autoAdjust="0"/>
  </p:normalViewPr>
  <p:slideViewPr>
    <p:cSldViewPr snapToGrid="0">
      <p:cViewPr varScale="1">
        <p:scale>
          <a:sx n="102" d="100"/>
          <a:sy n="102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4003E-9EA5-47ED-9FA5-102BEAF59D49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143CF-FD27-472A-85E8-D7D4BC0673E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9540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143CF-FD27-472A-85E8-D7D4BC0673E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6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143CF-FD27-472A-85E8-D7D4BC0673E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636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74813-EB0A-4AED-A027-C94A112A9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28A5E-4922-4956-87CB-979B40685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3C0C5-53CA-42E9-B1FF-8F3EF703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4BD18-F56D-43DF-81E2-ABEE9CADD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8198-B4D2-4825-8623-BF73B0C6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615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D3C97-2A97-4B63-AB8D-43D36C6FC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1D4B2-BBB1-496A-86AF-94D57FB2E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98431-F4AD-41C9-B6FC-794BD644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AF27D-9469-4220-9BA9-D74D24B8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0BFB-0042-4E7D-9ECE-7685046C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271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4049C-9E85-4796-8B35-C422EF023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0DC43-D231-4913-9FA8-B788A5C07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7CD8B-C6E3-435B-BA3B-3D044D46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09783-8643-46D0-A5F6-51606C47A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9ED25-DD0B-493D-9C22-B0A53EC3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168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1687E-AD23-4E86-B254-A516ECC63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6805C-E174-4106-A51C-CBF52D63F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B6394-255E-41BC-9CBE-5E2B4DA5C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C0C6E-AB4E-4B24-96B2-A287FBE5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546C7-34B8-4E51-9DCA-FF351FE1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94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4671F-8AC1-4624-AE9A-289EC76A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982CF-00AA-4BD9-8BBF-F13001BC0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99A37-405E-42EE-8028-2DB0DD10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0898B-B8BD-4630-9CE1-A7BC3535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AB9BE-AB64-4CCD-889C-A5868C77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493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2CBF3-CD90-4493-B1F7-44B4C5D13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6AD96-4A83-4464-B044-5500F186CD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5C865-BF4A-4A1B-A69D-0F24707B6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8DC07-84F4-46DD-9999-EE71B5FE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A419B-801E-4F8D-94DB-248C9B08C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1AD97-4EA1-4D2E-8FD8-B66FB27E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96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BA7C-0ADC-43C6-B964-3F316B8D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6621C7-0D3E-4DFA-9BAA-80756CDF5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DA25D-9055-46E1-9917-052744664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323EEF-DB70-4811-A814-4205F63E6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019005-113F-4117-9883-9101755CE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62D35D-28D7-4E23-B897-A6B3F2670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7D5C34-146C-49C8-9A35-631A7E19A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27D582-4319-488D-A285-71F43255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07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4BC77-5AE0-4F48-95FD-5F822A971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E53996-F224-4D2B-BF9D-48A2D2C9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71705-3DF6-45DF-954E-8AF3EF148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2A33E-5ECD-44C0-8F4E-BC051F68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027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1CE455-56A2-4C84-A0E0-A5BF178BA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7279C-06FF-4910-B662-D7B9CAF4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39D2E-FC19-460E-87F4-EADA626E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780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ED14-AC4B-4F12-962C-9886AC37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F1FD7-C46F-49DD-80D6-4DD5CF722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0F7F5-A28E-4F16-AA21-D224B31EB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6CB46-A18F-4485-AE41-98BAAC4A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2C795-8428-46E5-A454-03BE157E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EF31D-E437-46D7-8AB3-62915778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675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35917-65B5-409F-B5B9-C92B85E5D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9CBBDB-33D8-479B-92C5-D21D5724B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047AD-64C6-406D-96C2-553143291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B43F0D-9538-489E-99B0-55161549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92701-9474-47EA-B913-91E7C5FB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C5EFA-6F53-4BD8-8954-22061F146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807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1409E-147E-4A46-8467-734B2099D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2F5CE-BD33-40BF-84A5-BC616697B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9AB9C-C86B-41E8-B500-ECD492D4E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43AC4-B4A3-4D26-BC56-3DF79C32E057}" type="datetimeFigureOut">
              <a:rPr lang="en-AU" smtClean="0"/>
              <a:t>22/09/2021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FDD9-09D4-4E20-A0E8-616D9EE49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214D9-6F7E-4502-93DA-00FE26100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93B6C-9421-4A23-A46F-6F58D3A565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165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5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892F79-1D78-4053-A3C9-636A7BF8B68F}"/>
              </a:ext>
            </a:extLst>
          </p:cNvPr>
          <p:cNvSpPr txBox="1">
            <a:spLocks/>
          </p:cNvSpPr>
          <p:nvPr/>
        </p:nvSpPr>
        <p:spPr bwMode="auto">
          <a:xfrm>
            <a:off x="381883" y="1797599"/>
            <a:ext cx="6380017" cy="1563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Tw Cen MT"/>
                <a:ea typeface="ＭＳ Ｐゴシック" charset="0"/>
                <a:cs typeface="Tw Cen MT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Tw Cen MT" charset="0"/>
                <a:ea typeface="ＭＳ Ｐゴシック" charset="0"/>
              </a:defRPr>
            </a:lvl9pPr>
          </a:lstStyle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 charset="0"/>
                <a:ea typeface="ＭＳ Ｐゴシック" charset="0"/>
              </a:rPr>
              <a:t>How invisible is an invisible disability?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 charset="0"/>
                <a:ea typeface="ＭＳ Ｐゴシック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 charset="0"/>
                <a:ea typeface="ＭＳ Ｐゴシック" charset="0"/>
              </a:rPr>
              <a:t>Myths and misconceptions from a student perspective and available support.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charset="0"/>
                <a:ea typeface="ＭＳ Ｐゴシック" charset="0"/>
              </a:rPr>
            </a:b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w Cen MT" charset="0"/>
              <a:ea typeface="ＭＳ Ｐゴシック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8616BD-E9C0-49EF-AACC-FD9B09D47212}"/>
              </a:ext>
            </a:extLst>
          </p:cNvPr>
          <p:cNvSpPr txBox="1">
            <a:spLocks/>
          </p:cNvSpPr>
          <p:nvPr/>
        </p:nvSpPr>
        <p:spPr bwMode="auto">
          <a:xfrm>
            <a:off x="366941" y="3360968"/>
            <a:ext cx="3963817" cy="852488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400" kern="1200">
                <a:solidFill>
                  <a:schemeClr val="tx1"/>
                </a:solidFill>
                <a:latin typeface="Tw Cen MT"/>
                <a:ea typeface="ＭＳ Ｐゴシック" charset="0"/>
                <a:cs typeface="Tw Cen MT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w Cen MT"/>
                <a:ea typeface="ＭＳ Ｐゴシック" charset="0"/>
                <a:cs typeface="Tw Cen MT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Tw Cen MT"/>
                <a:ea typeface="ＭＳ Ｐゴシック" charset="0"/>
                <a:cs typeface="Tw Cen MT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w Cen MT"/>
                <a:ea typeface="ＭＳ Ｐゴシック" charset="0"/>
                <a:cs typeface="Tw Cen MT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w Cen MT"/>
                <a:ea typeface="ＭＳ Ｐゴシック" charset="0"/>
                <a:cs typeface="Tw Cen M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Lucida Grande" charset="0"/>
              <a:buNone/>
            </a:pPr>
            <a:r>
              <a:rPr lang="en-US" sz="1800" b="1" dirty="0">
                <a:latin typeface="Tw Cen MT" charset="0"/>
              </a:rPr>
              <a:t>Presented by</a:t>
            </a:r>
            <a:endParaRPr lang="en-US" sz="1800" dirty="0">
              <a:latin typeface="Tw Cen MT" charset="0"/>
            </a:endParaRPr>
          </a:p>
          <a:p>
            <a:pPr marL="0" indent="0">
              <a:buFont typeface="Lucida Grande" charset="0"/>
              <a:buNone/>
            </a:pPr>
            <a:r>
              <a:rPr lang="en-US" sz="1800" dirty="0" err="1">
                <a:latin typeface="Tw Cen MT" charset="0"/>
              </a:rPr>
              <a:t>Ms</a:t>
            </a:r>
            <a:r>
              <a:rPr lang="en-US" sz="1800" dirty="0">
                <a:latin typeface="Tw Cen MT" charset="0"/>
              </a:rPr>
              <a:t> Stephanie Mantilla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D9BCCD-FFEE-48DD-8EC1-8948F1B491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0828" r="68591"/>
          <a:stretch/>
        </p:blipFill>
        <p:spPr>
          <a:xfrm>
            <a:off x="0" y="4857386"/>
            <a:ext cx="2870009" cy="2000614"/>
          </a:xfrm>
          <a:prstGeom prst="rect">
            <a:avLst/>
          </a:prstGeom>
          <a:solidFill>
            <a:srgbClr val="EE5E32"/>
          </a:solidFill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C8C116-68A2-4603-8808-A00E3804D6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00" t="9973"/>
          <a:stretch/>
        </p:blipFill>
        <p:spPr>
          <a:xfrm>
            <a:off x="7117177" y="0"/>
            <a:ext cx="5074823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44438E-5B26-454C-951A-09D1EC934D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85" y="4771752"/>
            <a:ext cx="302232" cy="301863"/>
          </a:xfrm>
          <a:prstGeom prst="rect">
            <a:avLst/>
          </a:prstGeom>
          <a:noFill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ABD218C-6B78-489B-944B-175A7E0D8D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84" y="4448141"/>
            <a:ext cx="299732" cy="254058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8438CE7-3676-44C1-B0FD-5E76C124C95F}"/>
              </a:ext>
            </a:extLst>
          </p:cNvPr>
          <p:cNvSpPr/>
          <p:nvPr/>
        </p:nvSpPr>
        <p:spPr>
          <a:xfrm>
            <a:off x="683829" y="4387482"/>
            <a:ext cx="2398349" cy="33855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bg1"/>
                </a:solidFill>
              </a:rPr>
              <a:t>Twitter @</a:t>
            </a:r>
            <a:r>
              <a:rPr lang="en-AU" sz="1600" b="1" dirty="0" err="1">
                <a:solidFill>
                  <a:schemeClr val="bg1"/>
                </a:solidFill>
              </a:rPr>
              <a:t>steph</a:t>
            </a:r>
            <a:r>
              <a:rPr lang="en-AU" sz="1600" b="1" dirty="0">
                <a:solidFill>
                  <a:schemeClr val="bg1"/>
                </a:solidFill>
              </a:rPr>
              <a:t>__mantilla</a:t>
            </a:r>
            <a:endParaRPr lang="en-AU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E7BA88-1FC9-4984-8323-126DBA7C2DD1}"/>
              </a:ext>
            </a:extLst>
          </p:cNvPr>
          <p:cNvSpPr/>
          <p:nvPr/>
        </p:nvSpPr>
        <p:spPr>
          <a:xfrm>
            <a:off x="710571" y="4755060"/>
            <a:ext cx="2637773" cy="33855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bg1"/>
                </a:solidFill>
              </a:rPr>
              <a:t>Instagram @steph__mantilla</a:t>
            </a:r>
            <a:endParaRPr lang="en-AU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A5B8C-CF32-429F-8CED-29B087368CE0}"/>
              </a:ext>
            </a:extLst>
          </p:cNvPr>
          <p:cNvSpPr/>
          <p:nvPr/>
        </p:nvSpPr>
        <p:spPr>
          <a:xfrm>
            <a:off x="366941" y="5110397"/>
            <a:ext cx="3386568" cy="338554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AU" sz="1600" b="1" dirty="0">
                <a:solidFill>
                  <a:schemeClr val="bg1"/>
                </a:solidFill>
              </a:rPr>
              <a:t>E: stephanie.mantilla@sydney.edu.au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156812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783" y="2676220"/>
            <a:ext cx="10515600" cy="6770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When we imagine disability, we often imagine a person in a wheelchair. </a:t>
            </a:r>
            <a:br>
              <a:rPr lang="en-AU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br>
              <a:rPr lang="en-AU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endParaRPr lang="en-AU" b="1" spc="40" dirty="0">
              <a:solidFill>
                <a:schemeClr val="bg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2678DB-672F-48EE-954B-2788CD175DA9}"/>
              </a:ext>
            </a:extLst>
          </p:cNvPr>
          <p:cNvSpPr txBox="1">
            <a:spLocks/>
          </p:cNvSpPr>
          <p:nvPr/>
        </p:nvSpPr>
        <p:spPr>
          <a:xfrm>
            <a:off x="5240086" y="918281"/>
            <a:ext cx="1606994" cy="677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sz="13800" b="1" dirty="0">
                <a:solidFill>
                  <a:schemeClr val="bg1"/>
                </a:solidFill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  <a:t>“</a:t>
            </a:r>
            <a:br>
              <a:rPr lang="en-AU" sz="96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</a:rPr>
            </a:br>
            <a:br>
              <a:rPr lang="en-AU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endParaRPr lang="en-AU" b="1" dirty="0">
              <a:solidFill>
                <a:schemeClr val="bg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54B7F6-C9AD-46C5-ADFF-39CE93BA74D2}"/>
              </a:ext>
            </a:extLst>
          </p:cNvPr>
          <p:cNvSpPr txBox="1">
            <a:spLocks/>
          </p:cNvSpPr>
          <p:nvPr/>
        </p:nvSpPr>
        <p:spPr>
          <a:xfrm>
            <a:off x="885765" y="4232253"/>
            <a:ext cx="10515600" cy="677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GB" b="1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– Tanya </a:t>
            </a:r>
            <a:r>
              <a:rPr lang="en-GB" b="1" dirty="0" err="1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Titchkosky</a:t>
            </a:r>
            <a:endParaRPr lang="en-AU" b="1" dirty="0">
              <a:solidFill>
                <a:schemeClr val="bg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8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098" y="2016447"/>
            <a:ext cx="10515600" cy="6770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3000" b="1" kern="0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What is a </a:t>
            </a:r>
            <a:r>
              <a:rPr lang="en-AU" sz="3000" b="1" kern="0" spc="40" dirty="0">
                <a:solidFill>
                  <a:srgbClr val="E1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invisible disability</a:t>
            </a:r>
            <a:r>
              <a:rPr lang="en-AU" sz="3000" b="1" kern="0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?</a:t>
            </a:r>
          </a:p>
          <a:p>
            <a:pPr marL="0" indent="0">
              <a:lnSpc>
                <a:spcPct val="100000"/>
              </a:lnSpc>
              <a:buNone/>
            </a:pPr>
            <a:endParaRPr lang="en-AU" sz="3000" kern="0" spc="4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AU" sz="3000" b="1" kern="0" spc="40" dirty="0">
                <a:solidFill>
                  <a:schemeClr val="bg1"/>
                </a:solidFill>
                <a:effectLst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An invisible disability is any long-term impairment, health condition or illness that you usually can’t see in most everyday circumstances. </a:t>
            </a:r>
            <a:endParaRPr lang="en-AU" sz="3000" b="1" kern="0" spc="40" dirty="0">
              <a:solidFill>
                <a:schemeClr val="bg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4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486" y="2878522"/>
            <a:ext cx="10515600" cy="6770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Myth: Invisible disabilities are always </a:t>
            </a:r>
            <a:r>
              <a:rPr lang="en-AU" sz="3200" b="1" spc="40" dirty="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invisible</a:t>
            </a: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180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782" y="2245229"/>
            <a:ext cx="10515600" cy="6770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Myth: People with invisible disabilities are actively </a:t>
            </a:r>
            <a:r>
              <a:rPr lang="en-AU" sz="3200" b="1" spc="40" dirty="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“hiding</a:t>
            </a:r>
            <a:r>
              <a:rPr lang="en-AU" sz="3200" b="1" spc="4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” </a:t>
            </a:r>
            <a:r>
              <a:rPr lang="en-AU" sz="3200" b="1" spc="4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their </a:t>
            </a: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disabilities. </a:t>
            </a:r>
            <a:br>
              <a:rPr lang="en-AU" sz="3200" spc="4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br>
              <a:rPr lang="en-AU" sz="3200" spc="4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(No, they’re just able to pass by default.)</a:t>
            </a:r>
          </a:p>
        </p:txBody>
      </p:sp>
    </p:spTree>
    <p:extLst>
      <p:ext uri="{BB962C8B-B14F-4D97-AF65-F5344CB8AC3E}">
        <p14:creationId xmlns:p14="http://schemas.microsoft.com/office/powerpoint/2010/main" val="34408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959" y="2751935"/>
            <a:ext cx="10515600" cy="6770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Myth: Invisible disabilities are less </a:t>
            </a:r>
            <a:r>
              <a:rPr lang="en-AU" sz="3200" b="1" spc="40" dirty="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legitimate / painful / real </a:t>
            </a:r>
            <a:r>
              <a:rPr lang="en-AU" sz="32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than visible disabilities. </a:t>
            </a:r>
          </a:p>
        </p:txBody>
      </p:sp>
    </p:spTree>
    <p:extLst>
      <p:ext uri="{BB962C8B-B14F-4D97-AF65-F5344CB8AC3E}">
        <p14:creationId xmlns:p14="http://schemas.microsoft.com/office/powerpoint/2010/main" val="128677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098" y="1870842"/>
            <a:ext cx="10515600" cy="6770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30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Adopting a </a:t>
            </a:r>
            <a:r>
              <a:rPr lang="en-AU" sz="3000" b="1" spc="40" dirty="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flexible &amp; empathetic </a:t>
            </a:r>
            <a:r>
              <a:rPr lang="en-AU" sz="30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approach:</a:t>
            </a:r>
            <a:endParaRPr lang="en-AU" sz="3000" spc="40" dirty="0">
              <a:solidFill>
                <a:schemeClr val="bg1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AU" sz="3000" spc="4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AU" sz="30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We need to start from a place of kindness, empathy and understanding towards each other, irrespective of whether somebody has told us that they have an invisible disability or not.</a:t>
            </a:r>
          </a:p>
        </p:txBody>
      </p:sp>
    </p:spTree>
    <p:extLst>
      <p:ext uri="{BB962C8B-B14F-4D97-AF65-F5344CB8AC3E}">
        <p14:creationId xmlns:p14="http://schemas.microsoft.com/office/powerpoint/2010/main" val="197111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0C4D5-EBB5-4051-A5CF-1B234243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379" y="2351608"/>
            <a:ext cx="10515600" cy="6770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30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If a friend confides in you about their invisible disability. </a:t>
            </a:r>
            <a:r>
              <a:rPr lang="en-AU" sz="3000" b="1" spc="40" dirty="0">
                <a:solidFill>
                  <a:srgbClr val="E5FFFF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Actively listen </a:t>
            </a:r>
            <a:r>
              <a:rPr lang="en-AU" sz="3000" b="1" spc="4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to their experiences, and ways you can support them because they know their invisible disability the best.</a:t>
            </a:r>
            <a:endParaRPr lang="en-AU" sz="3000" spc="4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680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220</Words>
  <Application>Microsoft Office PowerPoint</Application>
  <PresentationFormat>Widescreen</PresentationFormat>
  <Paragraphs>21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Ebrima</vt:lpstr>
      <vt:lpstr>Lucida Grande</vt:lpstr>
      <vt:lpstr>Times New Roman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Mantilla</dc:creator>
  <cp:lastModifiedBy>Stephanie Mantilla</cp:lastModifiedBy>
  <cp:revision>20</cp:revision>
  <dcterms:created xsi:type="dcterms:W3CDTF">2021-09-16T01:52:11Z</dcterms:created>
  <dcterms:modified xsi:type="dcterms:W3CDTF">2021-09-22T00:47:36Z</dcterms:modified>
</cp:coreProperties>
</file>