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6" r:id="rId3"/>
    <p:sldId id="284" r:id="rId4"/>
    <p:sldId id="275" r:id="rId5"/>
    <p:sldId id="281" r:id="rId6"/>
    <p:sldId id="291" r:id="rId7"/>
    <p:sldId id="280" r:id="rId8"/>
    <p:sldId id="272" r:id="rId9"/>
    <p:sldId id="282" r:id="rId10"/>
    <p:sldId id="283" r:id="rId11"/>
    <p:sldId id="285" r:id="rId12"/>
    <p:sldId id="270" r:id="rId13"/>
    <p:sldId id="286" r:id="rId14"/>
    <p:sldId id="278" r:id="rId15"/>
    <p:sldId id="287" r:id="rId16"/>
    <p:sldId id="273" r:id="rId17"/>
    <p:sldId id="288" r:id="rId1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94F6"/>
    <a:srgbClr val="EEEEEE"/>
    <a:srgbClr val="F6F6F6"/>
    <a:srgbClr val="B5B5B5"/>
    <a:srgbClr val="FFFFCC"/>
    <a:srgbClr val="050505"/>
    <a:srgbClr val="1E1E1E"/>
    <a:srgbClr val="FAFAFA"/>
    <a:srgbClr val="BF0886"/>
    <a:srgbClr val="E233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934" autoAdjust="0"/>
  </p:normalViewPr>
  <p:slideViewPr>
    <p:cSldViewPr snapToGrid="0">
      <p:cViewPr>
        <p:scale>
          <a:sx n="70" d="100"/>
          <a:sy n="70" d="100"/>
        </p:scale>
        <p:origin x="77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54696B1-80F5-4812-8515-7D9CC87DC250}" type="datetimeFigureOut">
              <a:rPr lang="en-AU" smtClean="0"/>
              <a:t>8/07/2021</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ACD4C6D-1D50-4494-8DAD-5DA6C3BD4641}" type="slidenum">
              <a:rPr lang="en-AU" smtClean="0"/>
              <a:t>‹#›</a:t>
            </a:fld>
            <a:endParaRPr lang="en-AU"/>
          </a:p>
        </p:txBody>
      </p:sp>
    </p:spTree>
    <p:extLst>
      <p:ext uri="{BB962C8B-B14F-4D97-AF65-F5344CB8AC3E}">
        <p14:creationId xmlns:p14="http://schemas.microsoft.com/office/powerpoint/2010/main" val="1055419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Slide 1 – Introduction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1</a:t>
            </a:fld>
            <a:endParaRPr lang="en-AU"/>
          </a:p>
        </p:txBody>
      </p:sp>
    </p:spTree>
    <p:extLst>
      <p:ext uri="{BB962C8B-B14F-4D97-AF65-F5344CB8AC3E}">
        <p14:creationId xmlns:p14="http://schemas.microsoft.com/office/powerpoint/2010/main" val="173374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Slide 10 – Theorising invisible disability stories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In this sense, the invisible disability story’s primary function is to validate the invisible disability identity and act as counternarratives as by disrupting normative “ideas about what disability is.” (Rice et al., 2015, p. 520).  </a:t>
            </a:r>
          </a:p>
          <a:p>
            <a:pPr marL="342900" lvl="0" indent="-342900">
              <a:lnSpc>
                <a:spcPct val="107000"/>
              </a:lnSpc>
              <a:spcAft>
                <a:spcPts val="800"/>
              </a:spcAft>
              <a:buFont typeface="Arial" panose="020B0604020202020204" pitchFamily="34" charset="0"/>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Invisible disability stories were found either in the caption or in the visual aspect of the post via overlaid text.</a:t>
            </a:r>
          </a:p>
          <a:p>
            <a:pPr marL="342900" lvl="0" indent="-342900">
              <a:lnSpc>
                <a:spcPct val="107000"/>
              </a:lnSpc>
              <a:spcAft>
                <a:spcPts val="800"/>
              </a:spcAft>
              <a:buFont typeface="Arial" panose="020B0604020202020204" pitchFamily="34" charset="0"/>
              <a:buChar char="•"/>
              <a:tabLst>
                <a:tab pos="457200" algn="l"/>
              </a:tabLst>
            </a:pPr>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10</a:t>
            </a:fld>
            <a:endParaRPr lang="en-AU"/>
          </a:p>
        </p:txBody>
      </p:sp>
    </p:spTree>
    <p:extLst>
      <p:ext uri="{BB962C8B-B14F-4D97-AF65-F5344CB8AC3E}">
        <p14:creationId xmlns:p14="http://schemas.microsoft.com/office/powerpoint/2010/main" val="1703538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Slide 11 – Example of an invisible disability story</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11</a:t>
            </a:fld>
            <a:endParaRPr lang="en-AU"/>
          </a:p>
        </p:txBody>
      </p:sp>
    </p:spTree>
    <p:extLst>
      <p:ext uri="{BB962C8B-B14F-4D97-AF65-F5344CB8AC3E}">
        <p14:creationId xmlns:p14="http://schemas.microsoft.com/office/powerpoint/2010/main" val="89394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Slide 12 – Example of an invisible disability story</a:t>
            </a:r>
          </a:p>
          <a:p>
            <a:endParaRPr lang="en-AU" dirty="0"/>
          </a:p>
          <a:p>
            <a:pPr marL="342900" lvl="0" indent="-342900">
              <a:lnSpc>
                <a:spcPct val="107000"/>
              </a:lnSpc>
              <a:spcAft>
                <a:spcPts val="800"/>
              </a:spcAft>
              <a:buFont typeface="Arial" panose="020B0604020202020204" pitchFamily="34" charset="0"/>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Accordingly, people who use invisible disability stories can be understood to at least belong to the third space of disability activism that Ellis and Goggin (2018, p. 358) describe as a space that largely relies on personal narratives and is “felt by some to be ‘non-political’.”</a:t>
            </a:r>
          </a:p>
        </p:txBody>
      </p:sp>
      <p:sp>
        <p:nvSpPr>
          <p:cNvPr id="4" name="Slide Number Placeholder 3"/>
          <p:cNvSpPr>
            <a:spLocks noGrp="1"/>
          </p:cNvSpPr>
          <p:nvPr>
            <p:ph type="sldNum" sz="quarter" idx="5"/>
          </p:nvPr>
        </p:nvSpPr>
        <p:spPr/>
        <p:txBody>
          <a:bodyPr/>
          <a:lstStyle/>
          <a:p>
            <a:fld id="{BACD4C6D-1D50-4494-8DAD-5DA6C3BD4641}" type="slidenum">
              <a:rPr lang="en-AU" smtClean="0"/>
              <a:t>12</a:t>
            </a:fld>
            <a:endParaRPr lang="en-AU"/>
          </a:p>
        </p:txBody>
      </p:sp>
    </p:spTree>
    <p:extLst>
      <p:ext uri="{BB962C8B-B14F-4D97-AF65-F5344CB8AC3E}">
        <p14:creationId xmlns:p14="http://schemas.microsoft.com/office/powerpoint/2010/main" val="2978565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Slide 13 – Archive</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If we extend this thinking a little further, we can read the #invisibledisability tag archive as a collection of invisible disability stories which reinforces the invisible disability identity’s legitimacy. So in this way, I think it would be fair to suggest the invisible disability tag has some activist undertones because even if the post isn’t an invisible disability story, as it still contributes to the greater counternarrative that the invisible disability tag archive is fostering.</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13</a:t>
            </a:fld>
            <a:endParaRPr lang="en-AU"/>
          </a:p>
        </p:txBody>
      </p:sp>
    </p:spTree>
    <p:extLst>
      <p:ext uri="{BB962C8B-B14F-4D97-AF65-F5344CB8AC3E}">
        <p14:creationId xmlns:p14="http://schemas.microsoft.com/office/powerpoint/2010/main" val="3701784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100" b="1" dirty="0">
                <a:effectLst/>
                <a:latin typeface="Calibri" panose="020F0502020204030204" pitchFamily="34" charset="0"/>
                <a:ea typeface="Calibri" panose="020F0502020204030204" pitchFamily="34" charset="0"/>
                <a:cs typeface="Times New Roman" panose="02020603050405020304" pitchFamily="18" charset="0"/>
              </a:rPr>
              <a:t>Slide 14 – Results</a:t>
            </a:r>
          </a:p>
          <a:p>
            <a:pPr>
              <a:lnSpc>
                <a:spcPct val="107000"/>
              </a:lnSpc>
              <a:spcAft>
                <a:spcPts val="80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CD4C6D-1D50-4494-8DAD-5DA6C3BD4641}" type="slidenum">
              <a:rPr lang="en-AU" smtClean="0"/>
              <a:t>14</a:t>
            </a:fld>
            <a:endParaRPr lang="en-AU"/>
          </a:p>
        </p:txBody>
      </p:sp>
    </p:spTree>
    <p:extLst>
      <p:ext uri="{BB962C8B-B14F-4D97-AF65-F5344CB8AC3E}">
        <p14:creationId xmlns:p14="http://schemas.microsoft.com/office/powerpoint/2010/main" val="2235377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100" b="1" dirty="0">
                <a:effectLst/>
                <a:latin typeface="Calibri" panose="020F0502020204030204" pitchFamily="34" charset="0"/>
                <a:ea typeface="Calibri" panose="020F0502020204030204" pitchFamily="34" charset="0"/>
                <a:cs typeface="Times New Roman" panose="02020603050405020304" pitchFamily="18" charset="0"/>
              </a:rPr>
              <a:t>Slide 15 – Results</a:t>
            </a:r>
          </a:p>
          <a:p>
            <a:pPr>
              <a:lnSpc>
                <a:spcPct val="107000"/>
              </a:lnSpc>
              <a:spcAft>
                <a:spcPts val="80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15</a:t>
            </a:fld>
            <a:endParaRPr lang="en-AU"/>
          </a:p>
        </p:txBody>
      </p:sp>
    </p:spTree>
    <p:extLst>
      <p:ext uri="{BB962C8B-B14F-4D97-AF65-F5344CB8AC3E}">
        <p14:creationId xmlns:p14="http://schemas.microsoft.com/office/powerpoint/2010/main" val="404143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100" b="1" dirty="0">
                <a:effectLst/>
                <a:latin typeface="Calibri" panose="020F0502020204030204" pitchFamily="34" charset="0"/>
                <a:ea typeface="Calibri" panose="020F0502020204030204" pitchFamily="34" charset="0"/>
                <a:cs typeface="Times New Roman" panose="02020603050405020304" pitchFamily="18" charset="0"/>
              </a:rPr>
              <a:t>Slide 16 – Conclusion </a:t>
            </a:r>
          </a:p>
          <a:p>
            <a:pPr>
              <a:lnSpc>
                <a:spcPct val="107000"/>
              </a:lnSpc>
              <a:spcAft>
                <a:spcPts val="80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16</a:t>
            </a:fld>
            <a:endParaRPr lang="en-AU"/>
          </a:p>
        </p:txBody>
      </p:sp>
    </p:spTree>
    <p:extLst>
      <p:ext uri="{BB962C8B-B14F-4D97-AF65-F5344CB8AC3E}">
        <p14:creationId xmlns:p14="http://schemas.microsoft.com/office/powerpoint/2010/main" val="633190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100" b="1" dirty="0">
                <a:effectLst/>
                <a:latin typeface="Calibri" panose="020F0502020204030204" pitchFamily="34" charset="0"/>
                <a:ea typeface="Calibri" panose="020F0502020204030204" pitchFamily="34" charset="0"/>
                <a:cs typeface="Times New Roman" panose="02020603050405020304" pitchFamily="18" charset="0"/>
              </a:rPr>
              <a:t>Slide 2 – Definition </a:t>
            </a:r>
          </a:p>
          <a:p>
            <a:pPr>
              <a:lnSpc>
                <a:spcPct val="107000"/>
              </a:lnSpc>
              <a:spcAft>
                <a:spcPts val="80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2</a:t>
            </a:fld>
            <a:endParaRPr lang="en-AU"/>
          </a:p>
        </p:txBody>
      </p:sp>
    </p:spTree>
    <p:extLst>
      <p:ext uri="{BB962C8B-B14F-4D97-AF65-F5344CB8AC3E}">
        <p14:creationId xmlns:p14="http://schemas.microsoft.com/office/powerpoint/2010/main" val="4038330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100" b="1" dirty="0">
                <a:effectLst/>
                <a:latin typeface="Calibri" panose="020F0502020204030204" pitchFamily="34" charset="0"/>
                <a:ea typeface="Calibri" panose="020F0502020204030204" pitchFamily="34" charset="0"/>
                <a:cs typeface="Times New Roman" panose="02020603050405020304" pitchFamily="18" charset="0"/>
              </a:rPr>
              <a:t>Slide 3– Context – identity validation </a:t>
            </a:r>
          </a:p>
          <a:p>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3</a:t>
            </a:fld>
            <a:endParaRPr lang="en-AU"/>
          </a:p>
        </p:txBody>
      </p:sp>
    </p:spTree>
    <p:extLst>
      <p:ext uri="{BB962C8B-B14F-4D97-AF65-F5344CB8AC3E}">
        <p14:creationId xmlns:p14="http://schemas.microsoft.com/office/powerpoint/2010/main" val="2204895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tab pos="457200" algn="l"/>
              </a:tabLst>
              <a:defRPr/>
            </a:pPr>
            <a:r>
              <a:rPr lang="en-AU" sz="1100" b="1" dirty="0">
                <a:effectLst/>
                <a:latin typeface="Calibri" panose="020F0502020204030204" pitchFamily="34" charset="0"/>
                <a:ea typeface="Calibri" panose="020F0502020204030204" pitchFamily="34" charset="0"/>
                <a:cs typeface="Times New Roman" panose="02020603050405020304" pitchFamily="18" charset="0"/>
              </a:rPr>
              <a:t>Slide 4 – Causes</a:t>
            </a:r>
          </a:p>
          <a:p>
            <a:pPr marL="0" lvl="0" indent="0">
              <a:lnSpc>
                <a:spcPct val="107000"/>
              </a:lnSpc>
              <a:spcAft>
                <a:spcPts val="800"/>
              </a:spcAft>
              <a:buFont typeface="Arial" panose="020B0604020202020204" pitchFamily="34" charset="0"/>
              <a:buNone/>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4</a:t>
            </a:fld>
            <a:endParaRPr lang="en-AU"/>
          </a:p>
        </p:txBody>
      </p:sp>
    </p:spTree>
    <p:extLst>
      <p:ext uri="{BB962C8B-B14F-4D97-AF65-F5344CB8AC3E}">
        <p14:creationId xmlns:p14="http://schemas.microsoft.com/office/powerpoint/2010/main" val="3105712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Slide 5 – Health communications</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5</a:t>
            </a:fld>
            <a:endParaRPr lang="en-AU"/>
          </a:p>
        </p:txBody>
      </p:sp>
    </p:spTree>
    <p:extLst>
      <p:ext uri="{BB962C8B-B14F-4D97-AF65-F5344CB8AC3E}">
        <p14:creationId xmlns:p14="http://schemas.microsoft.com/office/powerpoint/2010/main" val="4289408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Slide 6 – Aims</a:t>
            </a:r>
            <a:endParaRPr lang="en-AU"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CD4C6D-1D50-4494-8DAD-5DA6C3BD4641}" type="slidenum">
              <a:rPr lang="en-AU" smtClean="0"/>
              <a:t>6</a:t>
            </a:fld>
            <a:endParaRPr lang="en-AU"/>
          </a:p>
        </p:txBody>
      </p:sp>
    </p:spTree>
    <p:extLst>
      <p:ext uri="{BB962C8B-B14F-4D97-AF65-F5344CB8AC3E}">
        <p14:creationId xmlns:p14="http://schemas.microsoft.com/office/powerpoint/2010/main" val="1408285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Slide 7 – Method</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method that I used was inspired by Leaver and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Highfield’s</a:t>
            </a:r>
            <a:r>
              <a:rPr lang="en-AU" sz="1800" dirty="0">
                <a:effectLst/>
                <a:latin typeface="Calibri" panose="020F0502020204030204" pitchFamily="34" charset="0"/>
                <a:ea typeface="Calibri" panose="020F0502020204030204" pitchFamily="34" charset="0"/>
                <a:cs typeface="Times New Roman" panose="02020603050405020304" pitchFamily="18" charset="0"/>
              </a:rPr>
              <a:t> (2018) method for collecting Instagram images. It involved examining all the Instagram posts that were uploaded on 13th February, 2021 that contained the #invisibledisability tag. The date was chosen at random and the study was repeated a few months later at another random date, however I haven’t included those results today.</a:t>
            </a:r>
          </a:p>
          <a:p>
            <a:pPr marL="342900" lvl="0" indent="-342900">
              <a:lnSpc>
                <a:spcPct val="107000"/>
              </a:lnSpc>
              <a:spcAft>
                <a:spcPts val="800"/>
              </a:spcAft>
              <a:buFont typeface="Arial" panose="020B0604020202020204" pitchFamily="34" charset="0"/>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When it came to data collection all the posts’ data was collected and placed in an Excel sheet and in an NVivo12 file. The data was then coded for common elements across those files. </a:t>
            </a:r>
          </a:p>
          <a:p>
            <a:pPr marL="342900" lvl="0" indent="-342900">
              <a:lnSpc>
                <a:spcPct val="107000"/>
              </a:lnSpc>
              <a:spcAft>
                <a:spcPts val="800"/>
              </a:spcAft>
              <a:buFont typeface="Arial" panose="020B0604020202020204" pitchFamily="34" charset="0"/>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There was a total of 229 posts of which I had to remove 5, as they weren’t in English. I also coded for commonalities across all the accounts that posted, as these accounts provided necessary context into understanding the way the #invisibledisability tag was being used.</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7</a:t>
            </a:fld>
            <a:endParaRPr lang="en-AU"/>
          </a:p>
        </p:txBody>
      </p:sp>
    </p:spTree>
    <p:extLst>
      <p:ext uri="{BB962C8B-B14F-4D97-AF65-F5344CB8AC3E}">
        <p14:creationId xmlns:p14="http://schemas.microsoft.com/office/powerpoint/2010/main" val="4199675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Slide 8 – Results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Here what I mean by story, takes into account the nature of posting on Instagram and that some stories may be shared in a fragmented way or in the space of a line. So these stories wouldn’t fit into the more traditional structuralist understandings of narrative or what some narrative media theorists call “big stories.” So for this reason it was important that invisible disability stories also included “small stories” (Bamberg &amp;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Georgakopoulou</a:t>
            </a:r>
            <a:r>
              <a:rPr lang="en-AU" sz="1800" dirty="0">
                <a:effectLst/>
                <a:latin typeface="Calibri" panose="020F0502020204030204" pitchFamily="34" charset="0"/>
                <a:ea typeface="Calibri" panose="020F0502020204030204" pitchFamily="34" charset="0"/>
                <a:cs typeface="Times New Roman" panose="02020603050405020304" pitchFamily="18" charset="0"/>
              </a:rPr>
              <a:t>, 2008, p. 381). </a:t>
            </a:r>
          </a:p>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8</a:t>
            </a:fld>
            <a:endParaRPr lang="en-AU"/>
          </a:p>
        </p:txBody>
      </p:sp>
    </p:spTree>
    <p:extLst>
      <p:ext uri="{BB962C8B-B14F-4D97-AF65-F5344CB8AC3E}">
        <p14:creationId xmlns:p14="http://schemas.microsoft.com/office/powerpoint/2010/main" val="2341923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Slide 9 – Theorising invisible disability stories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BACD4C6D-1D50-4494-8DAD-5DA6C3BD4641}" type="slidenum">
              <a:rPr lang="en-AU" smtClean="0"/>
              <a:t>9</a:t>
            </a:fld>
            <a:endParaRPr lang="en-AU"/>
          </a:p>
        </p:txBody>
      </p:sp>
    </p:spTree>
    <p:extLst>
      <p:ext uri="{BB962C8B-B14F-4D97-AF65-F5344CB8AC3E}">
        <p14:creationId xmlns:p14="http://schemas.microsoft.com/office/powerpoint/2010/main" val="714095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5553-A5E3-4D25-91BF-1C4F201A6E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675F884-4181-48E2-B449-506D4BE2D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05AE203-B3D3-4541-8C27-1AB184C601E2}"/>
              </a:ext>
            </a:extLst>
          </p:cNvPr>
          <p:cNvSpPr>
            <a:spLocks noGrp="1"/>
          </p:cNvSpPr>
          <p:nvPr>
            <p:ph type="dt" sz="half" idx="10"/>
          </p:nvPr>
        </p:nvSpPr>
        <p:spPr/>
        <p:txBody>
          <a:bodyPr/>
          <a:lstStyle/>
          <a:p>
            <a:fld id="{6D52CD76-BBA5-4BE9-8D9D-1CF0F3300BB7}" type="datetimeFigureOut">
              <a:rPr lang="en-AU" smtClean="0"/>
              <a:t>8/07/2021</a:t>
            </a:fld>
            <a:endParaRPr lang="en-AU"/>
          </a:p>
        </p:txBody>
      </p:sp>
      <p:sp>
        <p:nvSpPr>
          <p:cNvPr id="5" name="Footer Placeholder 4">
            <a:extLst>
              <a:ext uri="{FF2B5EF4-FFF2-40B4-BE49-F238E27FC236}">
                <a16:creationId xmlns:a16="http://schemas.microsoft.com/office/drawing/2014/main" id="{B44C0CC7-3363-4B5D-B4E3-AAB7B01F1A9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878606A-FA29-4CD1-9A90-0B30B4B69D76}"/>
              </a:ext>
            </a:extLst>
          </p:cNvPr>
          <p:cNvSpPr>
            <a:spLocks noGrp="1"/>
          </p:cNvSpPr>
          <p:nvPr>
            <p:ph type="sldNum" sz="quarter" idx="12"/>
          </p:nvPr>
        </p:nvSpPr>
        <p:spPr/>
        <p:txBody>
          <a:bodyPr/>
          <a:lstStyle/>
          <a:p>
            <a:fld id="{F123068F-0BC7-4B17-8111-7FC95B4BE3E7}" type="slidenum">
              <a:rPr lang="en-AU" smtClean="0"/>
              <a:t>‹#›</a:t>
            </a:fld>
            <a:endParaRPr lang="en-AU"/>
          </a:p>
        </p:txBody>
      </p:sp>
    </p:spTree>
    <p:extLst>
      <p:ext uri="{BB962C8B-B14F-4D97-AF65-F5344CB8AC3E}">
        <p14:creationId xmlns:p14="http://schemas.microsoft.com/office/powerpoint/2010/main" val="1201959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5778-E41B-416A-9218-CCE19646750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75FA902-2628-4DD7-9D9F-3811222B58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4382FD6-EFC2-4C5B-A92E-DA66DC58AC35}"/>
              </a:ext>
            </a:extLst>
          </p:cNvPr>
          <p:cNvSpPr>
            <a:spLocks noGrp="1"/>
          </p:cNvSpPr>
          <p:nvPr>
            <p:ph type="dt" sz="half" idx="10"/>
          </p:nvPr>
        </p:nvSpPr>
        <p:spPr/>
        <p:txBody>
          <a:bodyPr/>
          <a:lstStyle/>
          <a:p>
            <a:fld id="{6D52CD76-BBA5-4BE9-8D9D-1CF0F3300BB7}" type="datetimeFigureOut">
              <a:rPr lang="en-AU" smtClean="0"/>
              <a:t>8/07/2021</a:t>
            </a:fld>
            <a:endParaRPr lang="en-AU"/>
          </a:p>
        </p:txBody>
      </p:sp>
      <p:sp>
        <p:nvSpPr>
          <p:cNvPr id="5" name="Footer Placeholder 4">
            <a:extLst>
              <a:ext uri="{FF2B5EF4-FFF2-40B4-BE49-F238E27FC236}">
                <a16:creationId xmlns:a16="http://schemas.microsoft.com/office/drawing/2014/main" id="{7512AC12-F776-4664-A1AA-8C4AA3B4417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14BA0D8-DD36-4F60-A0E1-83F31C2165FC}"/>
              </a:ext>
            </a:extLst>
          </p:cNvPr>
          <p:cNvSpPr>
            <a:spLocks noGrp="1"/>
          </p:cNvSpPr>
          <p:nvPr>
            <p:ph type="sldNum" sz="quarter" idx="12"/>
          </p:nvPr>
        </p:nvSpPr>
        <p:spPr/>
        <p:txBody>
          <a:bodyPr/>
          <a:lstStyle/>
          <a:p>
            <a:fld id="{F123068F-0BC7-4B17-8111-7FC95B4BE3E7}" type="slidenum">
              <a:rPr lang="en-AU" smtClean="0"/>
              <a:t>‹#›</a:t>
            </a:fld>
            <a:endParaRPr lang="en-AU"/>
          </a:p>
        </p:txBody>
      </p:sp>
    </p:spTree>
    <p:extLst>
      <p:ext uri="{BB962C8B-B14F-4D97-AF65-F5344CB8AC3E}">
        <p14:creationId xmlns:p14="http://schemas.microsoft.com/office/powerpoint/2010/main" val="1476211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01E520-23E1-4082-AA80-690FADC4B4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A1AAFFA-4E1C-4CE9-B98E-38FC57FAC4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0808063-A205-470A-A393-4F755715D372}"/>
              </a:ext>
            </a:extLst>
          </p:cNvPr>
          <p:cNvSpPr>
            <a:spLocks noGrp="1"/>
          </p:cNvSpPr>
          <p:nvPr>
            <p:ph type="dt" sz="half" idx="10"/>
          </p:nvPr>
        </p:nvSpPr>
        <p:spPr/>
        <p:txBody>
          <a:bodyPr/>
          <a:lstStyle/>
          <a:p>
            <a:fld id="{6D52CD76-BBA5-4BE9-8D9D-1CF0F3300BB7}" type="datetimeFigureOut">
              <a:rPr lang="en-AU" smtClean="0"/>
              <a:t>8/07/2021</a:t>
            </a:fld>
            <a:endParaRPr lang="en-AU"/>
          </a:p>
        </p:txBody>
      </p:sp>
      <p:sp>
        <p:nvSpPr>
          <p:cNvPr id="5" name="Footer Placeholder 4">
            <a:extLst>
              <a:ext uri="{FF2B5EF4-FFF2-40B4-BE49-F238E27FC236}">
                <a16:creationId xmlns:a16="http://schemas.microsoft.com/office/drawing/2014/main" id="{A5262DC3-4E43-4E4C-9D46-0814CA96778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692C796-7F8C-436A-8068-56431D9DA482}"/>
              </a:ext>
            </a:extLst>
          </p:cNvPr>
          <p:cNvSpPr>
            <a:spLocks noGrp="1"/>
          </p:cNvSpPr>
          <p:nvPr>
            <p:ph type="sldNum" sz="quarter" idx="12"/>
          </p:nvPr>
        </p:nvSpPr>
        <p:spPr/>
        <p:txBody>
          <a:bodyPr/>
          <a:lstStyle/>
          <a:p>
            <a:fld id="{F123068F-0BC7-4B17-8111-7FC95B4BE3E7}" type="slidenum">
              <a:rPr lang="en-AU" smtClean="0"/>
              <a:t>‹#›</a:t>
            </a:fld>
            <a:endParaRPr lang="en-AU"/>
          </a:p>
        </p:txBody>
      </p:sp>
    </p:spTree>
    <p:extLst>
      <p:ext uri="{BB962C8B-B14F-4D97-AF65-F5344CB8AC3E}">
        <p14:creationId xmlns:p14="http://schemas.microsoft.com/office/powerpoint/2010/main" val="322784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E2673-AF1E-4F51-802B-FE61CEB89E6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307B067-2597-463C-A1A0-EA5852C28C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73DF444-12BB-44E2-9B45-F6704359AF24}"/>
              </a:ext>
            </a:extLst>
          </p:cNvPr>
          <p:cNvSpPr>
            <a:spLocks noGrp="1"/>
          </p:cNvSpPr>
          <p:nvPr>
            <p:ph type="dt" sz="half" idx="10"/>
          </p:nvPr>
        </p:nvSpPr>
        <p:spPr/>
        <p:txBody>
          <a:bodyPr/>
          <a:lstStyle/>
          <a:p>
            <a:fld id="{6D52CD76-BBA5-4BE9-8D9D-1CF0F3300BB7}" type="datetimeFigureOut">
              <a:rPr lang="en-AU" smtClean="0"/>
              <a:t>8/07/2021</a:t>
            </a:fld>
            <a:endParaRPr lang="en-AU"/>
          </a:p>
        </p:txBody>
      </p:sp>
      <p:sp>
        <p:nvSpPr>
          <p:cNvPr id="5" name="Footer Placeholder 4">
            <a:extLst>
              <a:ext uri="{FF2B5EF4-FFF2-40B4-BE49-F238E27FC236}">
                <a16:creationId xmlns:a16="http://schemas.microsoft.com/office/drawing/2014/main" id="{D1C8133C-1224-46D6-95FF-F11A27E08CB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5112CEA-EF34-4AA8-B39C-DED6BABFBF28}"/>
              </a:ext>
            </a:extLst>
          </p:cNvPr>
          <p:cNvSpPr>
            <a:spLocks noGrp="1"/>
          </p:cNvSpPr>
          <p:nvPr>
            <p:ph type="sldNum" sz="quarter" idx="12"/>
          </p:nvPr>
        </p:nvSpPr>
        <p:spPr/>
        <p:txBody>
          <a:bodyPr/>
          <a:lstStyle/>
          <a:p>
            <a:fld id="{F123068F-0BC7-4B17-8111-7FC95B4BE3E7}" type="slidenum">
              <a:rPr lang="en-AU" smtClean="0"/>
              <a:t>‹#›</a:t>
            </a:fld>
            <a:endParaRPr lang="en-AU"/>
          </a:p>
        </p:txBody>
      </p:sp>
    </p:spTree>
    <p:extLst>
      <p:ext uri="{BB962C8B-B14F-4D97-AF65-F5344CB8AC3E}">
        <p14:creationId xmlns:p14="http://schemas.microsoft.com/office/powerpoint/2010/main" val="2196477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6105-59B8-4844-BE26-78AC0EA73E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2305D89-A79A-4843-AED6-BD2F10AD5E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50678D5-142E-401C-AE35-DC3291605512}"/>
              </a:ext>
            </a:extLst>
          </p:cNvPr>
          <p:cNvSpPr>
            <a:spLocks noGrp="1"/>
          </p:cNvSpPr>
          <p:nvPr>
            <p:ph type="dt" sz="half" idx="10"/>
          </p:nvPr>
        </p:nvSpPr>
        <p:spPr/>
        <p:txBody>
          <a:bodyPr/>
          <a:lstStyle/>
          <a:p>
            <a:fld id="{6D52CD76-BBA5-4BE9-8D9D-1CF0F3300BB7}" type="datetimeFigureOut">
              <a:rPr lang="en-AU" smtClean="0"/>
              <a:t>8/07/2021</a:t>
            </a:fld>
            <a:endParaRPr lang="en-AU"/>
          </a:p>
        </p:txBody>
      </p:sp>
      <p:sp>
        <p:nvSpPr>
          <p:cNvPr id="5" name="Footer Placeholder 4">
            <a:extLst>
              <a:ext uri="{FF2B5EF4-FFF2-40B4-BE49-F238E27FC236}">
                <a16:creationId xmlns:a16="http://schemas.microsoft.com/office/drawing/2014/main" id="{4416C511-ADBA-4365-BA4A-9A049FE5704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E66B15-8006-4E79-8150-7D7A11C92141}"/>
              </a:ext>
            </a:extLst>
          </p:cNvPr>
          <p:cNvSpPr>
            <a:spLocks noGrp="1"/>
          </p:cNvSpPr>
          <p:nvPr>
            <p:ph type="sldNum" sz="quarter" idx="12"/>
          </p:nvPr>
        </p:nvSpPr>
        <p:spPr/>
        <p:txBody>
          <a:bodyPr/>
          <a:lstStyle/>
          <a:p>
            <a:fld id="{F123068F-0BC7-4B17-8111-7FC95B4BE3E7}" type="slidenum">
              <a:rPr lang="en-AU" smtClean="0"/>
              <a:t>‹#›</a:t>
            </a:fld>
            <a:endParaRPr lang="en-AU"/>
          </a:p>
        </p:txBody>
      </p:sp>
    </p:spTree>
    <p:extLst>
      <p:ext uri="{BB962C8B-B14F-4D97-AF65-F5344CB8AC3E}">
        <p14:creationId xmlns:p14="http://schemas.microsoft.com/office/powerpoint/2010/main" val="75571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E23C-95F1-4329-8ADE-B88AA34286D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4F65C79-2E03-4C67-AE40-0878E0C8B0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5AD4377-06EB-44BF-8306-C83C377D55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58B9054-0E1C-4BAF-8CAD-9B109B13ACFE}"/>
              </a:ext>
            </a:extLst>
          </p:cNvPr>
          <p:cNvSpPr>
            <a:spLocks noGrp="1"/>
          </p:cNvSpPr>
          <p:nvPr>
            <p:ph type="dt" sz="half" idx="10"/>
          </p:nvPr>
        </p:nvSpPr>
        <p:spPr/>
        <p:txBody>
          <a:bodyPr/>
          <a:lstStyle/>
          <a:p>
            <a:fld id="{6D52CD76-BBA5-4BE9-8D9D-1CF0F3300BB7}" type="datetimeFigureOut">
              <a:rPr lang="en-AU" smtClean="0"/>
              <a:t>8/07/2021</a:t>
            </a:fld>
            <a:endParaRPr lang="en-AU"/>
          </a:p>
        </p:txBody>
      </p:sp>
      <p:sp>
        <p:nvSpPr>
          <p:cNvPr id="6" name="Footer Placeholder 5">
            <a:extLst>
              <a:ext uri="{FF2B5EF4-FFF2-40B4-BE49-F238E27FC236}">
                <a16:creationId xmlns:a16="http://schemas.microsoft.com/office/drawing/2014/main" id="{5619FDF0-E049-4C11-B287-FE88D148540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AA1C448-37FA-47AE-BDD6-A3ADC906D672}"/>
              </a:ext>
            </a:extLst>
          </p:cNvPr>
          <p:cNvSpPr>
            <a:spLocks noGrp="1"/>
          </p:cNvSpPr>
          <p:nvPr>
            <p:ph type="sldNum" sz="quarter" idx="12"/>
          </p:nvPr>
        </p:nvSpPr>
        <p:spPr/>
        <p:txBody>
          <a:bodyPr/>
          <a:lstStyle/>
          <a:p>
            <a:fld id="{F123068F-0BC7-4B17-8111-7FC95B4BE3E7}" type="slidenum">
              <a:rPr lang="en-AU" smtClean="0"/>
              <a:t>‹#›</a:t>
            </a:fld>
            <a:endParaRPr lang="en-AU"/>
          </a:p>
        </p:txBody>
      </p:sp>
    </p:spTree>
    <p:extLst>
      <p:ext uri="{BB962C8B-B14F-4D97-AF65-F5344CB8AC3E}">
        <p14:creationId xmlns:p14="http://schemas.microsoft.com/office/powerpoint/2010/main" val="329636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E243-3679-4B94-A1CB-515858DA4B9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EB4AF69-4E48-4C2D-B4B9-1B95D1792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E082BC-28B6-4B98-A523-CA1AA5B0E0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198A8FE-9B2C-42B4-8AC1-E8205DB6C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D3DCF5-65E7-4AC7-8590-570ACFBAEB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0A4AE7D-5F72-4E64-AB61-4CDC5536E387}"/>
              </a:ext>
            </a:extLst>
          </p:cNvPr>
          <p:cNvSpPr>
            <a:spLocks noGrp="1"/>
          </p:cNvSpPr>
          <p:nvPr>
            <p:ph type="dt" sz="half" idx="10"/>
          </p:nvPr>
        </p:nvSpPr>
        <p:spPr/>
        <p:txBody>
          <a:bodyPr/>
          <a:lstStyle/>
          <a:p>
            <a:fld id="{6D52CD76-BBA5-4BE9-8D9D-1CF0F3300BB7}" type="datetimeFigureOut">
              <a:rPr lang="en-AU" smtClean="0"/>
              <a:t>8/07/2021</a:t>
            </a:fld>
            <a:endParaRPr lang="en-AU"/>
          </a:p>
        </p:txBody>
      </p:sp>
      <p:sp>
        <p:nvSpPr>
          <p:cNvPr id="8" name="Footer Placeholder 7">
            <a:extLst>
              <a:ext uri="{FF2B5EF4-FFF2-40B4-BE49-F238E27FC236}">
                <a16:creationId xmlns:a16="http://schemas.microsoft.com/office/drawing/2014/main" id="{DE0E10C3-54FB-48B7-B65F-EDAE22EEDFD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911BF2F-68BA-4E62-97F9-B0D89BA9E8D9}"/>
              </a:ext>
            </a:extLst>
          </p:cNvPr>
          <p:cNvSpPr>
            <a:spLocks noGrp="1"/>
          </p:cNvSpPr>
          <p:nvPr>
            <p:ph type="sldNum" sz="quarter" idx="12"/>
          </p:nvPr>
        </p:nvSpPr>
        <p:spPr/>
        <p:txBody>
          <a:bodyPr/>
          <a:lstStyle/>
          <a:p>
            <a:fld id="{F123068F-0BC7-4B17-8111-7FC95B4BE3E7}" type="slidenum">
              <a:rPr lang="en-AU" smtClean="0"/>
              <a:t>‹#›</a:t>
            </a:fld>
            <a:endParaRPr lang="en-AU"/>
          </a:p>
        </p:txBody>
      </p:sp>
    </p:spTree>
    <p:extLst>
      <p:ext uri="{BB962C8B-B14F-4D97-AF65-F5344CB8AC3E}">
        <p14:creationId xmlns:p14="http://schemas.microsoft.com/office/powerpoint/2010/main" val="16859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22F6-82DB-47DB-8E1B-2642EF00490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A7355C7-88F1-44EE-BF98-86D54E36E4F4}"/>
              </a:ext>
            </a:extLst>
          </p:cNvPr>
          <p:cNvSpPr>
            <a:spLocks noGrp="1"/>
          </p:cNvSpPr>
          <p:nvPr>
            <p:ph type="dt" sz="half" idx="10"/>
          </p:nvPr>
        </p:nvSpPr>
        <p:spPr/>
        <p:txBody>
          <a:bodyPr/>
          <a:lstStyle/>
          <a:p>
            <a:fld id="{6D52CD76-BBA5-4BE9-8D9D-1CF0F3300BB7}" type="datetimeFigureOut">
              <a:rPr lang="en-AU" smtClean="0"/>
              <a:t>8/07/2021</a:t>
            </a:fld>
            <a:endParaRPr lang="en-AU"/>
          </a:p>
        </p:txBody>
      </p:sp>
      <p:sp>
        <p:nvSpPr>
          <p:cNvPr id="4" name="Footer Placeholder 3">
            <a:extLst>
              <a:ext uri="{FF2B5EF4-FFF2-40B4-BE49-F238E27FC236}">
                <a16:creationId xmlns:a16="http://schemas.microsoft.com/office/drawing/2014/main" id="{B9021552-2EB3-4EC3-9D0A-04120C40889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6C608BC-0565-4477-B583-B68B4B24B41D}"/>
              </a:ext>
            </a:extLst>
          </p:cNvPr>
          <p:cNvSpPr>
            <a:spLocks noGrp="1"/>
          </p:cNvSpPr>
          <p:nvPr>
            <p:ph type="sldNum" sz="quarter" idx="12"/>
          </p:nvPr>
        </p:nvSpPr>
        <p:spPr/>
        <p:txBody>
          <a:bodyPr/>
          <a:lstStyle/>
          <a:p>
            <a:fld id="{F123068F-0BC7-4B17-8111-7FC95B4BE3E7}" type="slidenum">
              <a:rPr lang="en-AU" smtClean="0"/>
              <a:t>‹#›</a:t>
            </a:fld>
            <a:endParaRPr lang="en-AU"/>
          </a:p>
        </p:txBody>
      </p:sp>
    </p:spTree>
    <p:extLst>
      <p:ext uri="{BB962C8B-B14F-4D97-AF65-F5344CB8AC3E}">
        <p14:creationId xmlns:p14="http://schemas.microsoft.com/office/powerpoint/2010/main" val="1575037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8F9C78-1459-4C2D-9429-5FBB027D5715}"/>
              </a:ext>
            </a:extLst>
          </p:cNvPr>
          <p:cNvSpPr>
            <a:spLocks noGrp="1"/>
          </p:cNvSpPr>
          <p:nvPr>
            <p:ph type="dt" sz="half" idx="10"/>
          </p:nvPr>
        </p:nvSpPr>
        <p:spPr/>
        <p:txBody>
          <a:bodyPr/>
          <a:lstStyle/>
          <a:p>
            <a:fld id="{6D52CD76-BBA5-4BE9-8D9D-1CF0F3300BB7}" type="datetimeFigureOut">
              <a:rPr lang="en-AU" smtClean="0"/>
              <a:t>8/07/2021</a:t>
            </a:fld>
            <a:endParaRPr lang="en-AU"/>
          </a:p>
        </p:txBody>
      </p:sp>
      <p:sp>
        <p:nvSpPr>
          <p:cNvPr id="3" name="Footer Placeholder 2">
            <a:extLst>
              <a:ext uri="{FF2B5EF4-FFF2-40B4-BE49-F238E27FC236}">
                <a16:creationId xmlns:a16="http://schemas.microsoft.com/office/drawing/2014/main" id="{85744E82-B56F-4631-8740-CFFD23DE38C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8853DCC-1739-4D8B-B9A4-95763F59F194}"/>
              </a:ext>
            </a:extLst>
          </p:cNvPr>
          <p:cNvSpPr>
            <a:spLocks noGrp="1"/>
          </p:cNvSpPr>
          <p:nvPr>
            <p:ph type="sldNum" sz="quarter" idx="12"/>
          </p:nvPr>
        </p:nvSpPr>
        <p:spPr/>
        <p:txBody>
          <a:bodyPr/>
          <a:lstStyle/>
          <a:p>
            <a:fld id="{F123068F-0BC7-4B17-8111-7FC95B4BE3E7}" type="slidenum">
              <a:rPr lang="en-AU" smtClean="0"/>
              <a:t>‹#›</a:t>
            </a:fld>
            <a:endParaRPr lang="en-AU"/>
          </a:p>
        </p:txBody>
      </p:sp>
    </p:spTree>
    <p:extLst>
      <p:ext uri="{BB962C8B-B14F-4D97-AF65-F5344CB8AC3E}">
        <p14:creationId xmlns:p14="http://schemas.microsoft.com/office/powerpoint/2010/main" val="205876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FE77-02D6-481F-8CE8-044AA2E0E3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A827C3F-7342-41FE-854A-2900318CCE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5C58196-0198-44FB-880C-19EAC4BB4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0694C4-8581-4DAD-95DB-26C634FBBAD0}"/>
              </a:ext>
            </a:extLst>
          </p:cNvPr>
          <p:cNvSpPr>
            <a:spLocks noGrp="1"/>
          </p:cNvSpPr>
          <p:nvPr>
            <p:ph type="dt" sz="half" idx="10"/>
          </p:nvPr>
        </p:nvSpPr>
        <p:spPr/>
        <p:txBody>
          <a:bodyPr/>
          <a:lstStyle/>
          <a:p>
            <a:fld id="{6D52CD76-BBA5-4BE9-8D9D-1CF0F3300BB7}" type="datetimeFigureOut">
              <a:rPr lang="en-AU" smtClean="0"/>
              <a:t>8/07/2021</a:t>
            </a:fld>
            <a:endParaRPr lang="en-AU"/>
          </a:p>
        </p:txBody>
      </p:sp>
      <p:sp>
        <p:nvSpPr>
          <p:cNvPr id="6" name="Footer Placeholder 5">
            <a:extLst>
              <a:ext uri="{FF2B5EF4-FFF2-40B4-BE49-F238E27FC236}">
                <a16:creationId xmlns:a16="http://schemas.microsoft.com/office/drawing/2014/main" id="{D115DD3F-C084-4537-9B88-AE4B7E01672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3D57BEC-EA01-495B-8450-A1C389FDEC15}"/>
              </a:ext>
            </a:extLst>
          </p:cNvPr>
          <p:cNvSpPr>
            <a:spLocks noGrp="1"/>
          </p:cNvSpPr>
          <p:nvPr>
            <p:ph type="sldNum" sz="quarter" idx="12"/>
          </p:nvPr>
        </p:nvSpPr>
        <p:spPr/>
        <p:txBody>
          <a:bodyPr/>
          <a:lstStyle/>
          <a:p>
            <a:fld id="{F123068F-0BC7-4B17-8111-7FC95B4BE3E7}" type="slidenum">
              <a:rPr lang="en-AU" smtClean="0"/>
              <a:t>‹#›</a:t>
            </a:fld>
            <a:endParaRPr lang="en-AU"/>
          </a:p>
        </p:txBody>
      </p:sp>
    </p:spTree>
    <p:extLst>
      <p:ext uri="{BB962C8B-B14F-4D97-AF65-F5344CB8AC3E}">
        <p14:creationId xmlns:p14="http://schemas.microsoft.com/office/powerpoint/2010/main" val="181684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8FB3-E774-4720-AC74-422F69371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BD503E9-A794-41A1-9745-D0AD886C1B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C1ED5FC-8C8F-4965-AC94-0DD745ED5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1C867E-1992-4ECE-9479-14EB98D5253E}"/>
              </a:ext>
            </a:extLst>
          </p:cNvPr>
          <p:cNvSpPr>
            <a:spLocks noGrp="1"/>
          </p:cNvSpPr>
          <p:nvPr>
            <p:ph type="dt" sz="half" idx="10"/>
          </p:nvPr>
        </p:nvSpPr>
        <p:spPr/>
        <p:txBody>
          <a:bodyPr/>
          <a:lstStyle/>
          <a:p>
            <a:fld id="{6D52CD76-BBA5-4BE9-8D9D-1CF0F3300BB7}" type="datetimeFigureOut">
              <a:rPr lang="en-AU" smtClean="0"/>
              <a:t>8/07/2021</a:t>
            </a:fld>
            <a:endParaRPr lang="en-AU"/>
          </a:p>
        </p:txBody>
      </p:sp>
      <p:sp>
        <p:nvSpPr>
          <p:cNvPr id="6" name="Footer Placeholder 5">
            <a:extLst>
              <a:ext uri="{FF2B5EF4-FFF2-40B4-BE49-F238E27FC236}">
                <a16:creationId xmlns:a16="http://schemas.microsoft.com/office/drawing/2014/main" id="{D5078A6C-F5B5-4D1C-85DD-4D454A59582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839C07A-7C05-46CC-A1A7-2406D4A7D2E8}"/>
              </a:ext>
            </a:extLst>
          </p:cNvPr>
          <p:cNvSpPr>
            <a:spLocks noGrp="1"/>
          </p:cNvSpPr>
          <p:nvPr>
            <p:ph type="sldNum" sz="quarter" idx="12"/>
          </p:nvPr>
        </p:nvSpPr>
        <p:spPr/>
        <p:txBody>
          <a:bodyPr/>
          <a:lstStyle/>
          <a:p>
            <a:fld id="{F123068F-0BC7-4B17-8111-7FC95B4BE3E7}" type="slidenum">
              <a:rPr lang="en-AU" smtClean="0"/>
              <a:t>‹#›</a:t>
            </a:fld>
            <a:endParaRPr lang="en-AU"/>
          </a:p>
        </p:txBody>
      </p:sp>
    </p:spTree>
    <p:extLst>
      <p:ext uri="{BB962C8B-B14F-4D97-AF65-F5344CB8AC3E}">
        <p14:creationId xmlns:p14="http://schemas.microsoft.com/office/powerpoint/2010/main" val="86253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B98A72-E846-4055-ABD4-60F5AC46D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299835F-DA65-48BC-90A7-240915E8E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4E457CF-7531-4FC0-B72C-7254E9D1EA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2CD76-BBA5-4BE9-8D9D-1CF0F3300BB7}" type="datetimeFigureOut">
              <a:rPr lang="en-AU" smtClean="0"/>
              <a:t>8/07/2021</a:t>
            </a:fld>
            <a:endParaRPr lang="en-AU"/>
          </a:p>
        </p:txBody>
      </p:sp>
      <p:sp>
        <p:nvSpPr>
          <p:cNvPr id="5" name="Footer Placeholder 4">
            <a:extLst>
              <a:ext uri="{FF2B5EF4-FFF2-40B4-BE49-F238E27FC236}">
                <a16:creationId xmlns:a16="http://schemas.microsoft.com/office/drawing/2014/main" id="{46FE8EC3-CF63-47E5-B646-283AE2887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F450D02-E6EF-48BA-808A-507511F2E9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068F-0BC7-4B17-8111-7FC95B4BE3E7}" type="slidenum">
              <a:rPr lang="en-AU" smtClean="0"/>
              <a:t>‹#›</a:t>
            </a:fld>
            <a:endParaRPr lang="en-AU"/>
          </a:p>
        </p:txBody>
      </p:sp>
    </p:spTree>
    <p:extLst>
      <p:ext uri="{BB962C8B-B14F-4D97-AF65-F5344CB8AC3E}">
        <p14:creationId xmlns:p14="http://schemas.microsoft.com/office/powerpoint/2010/main" val="602493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68A33-2911-4F96-AECA-F1718D62C125}"/>
              </a:ext>
            </a:extLst>
          </p:cNvPr>
          <p:cNvSpPr>
            <a:spLocks noGrp="1"/>
          </p:cNvSpPr>
          <p:nvPr>
            <p:ph type="ctrTitle"/>
          </p:nvPr>
        </p:nvSpPr>
        <p:spPr/>
        <p:txBody>
          <a:bodyPr/>
          <a:lstStyle/>
          <a:p>
            <a:endParaRPr lang="en-AU" dirty="0"/>
          </a:p>
        </p:txBody>
      </p:sp>
      <p:sp>
        <p:nvSpPr>
          <p:cNvPr id="3" name="Subtitle 2">
            <a:extLst>
              <a:ext uri="{FF2B5EF4-FFF2-40B4-BE49-F238E27FC236}">
                <a16:creationId xmlns:a16="http://schemas.microsoft.com/office/drawing/2014/main" id="{622A7112-F98F-45EC-B158-BA0D92F87CF2}"/>
              </a:ext>
            </a:extLst>
          </p:cNvPr>
          <p:cNvSpPr>
            <a:spLocks noGrp="1"/>
          </p:cNvSpPr>
          <p:nvPr>
            <p:ph type="subTitle" idx="1"/>
          </p:nvPr>
        </p:nvSpPr>
        <p:spPr/>
        <p:txBody>
          <a:bodyPr/>
          <a:lstStyle/>
          <a:p>
            <a:endParaRPr lang="en-AU" dirty="0"/>
          </a:p>
        </p:txBody>
      </p:sp>
      <p:pic>
        <p:nvPicPr>
          <p:cNvPr id="5" name="Picture 4">
            <a:extLst>
              <a:ext uri="{FF2B5EF4-FFF2-40B4-BE49-F238E27FC236}">
                <a16:creationId xmlns:a16="http://schemas.microsoft.com/office/drawing/2014/main" id="{27CC3093-72B0-4BD9-8DAA-292CCFEC8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14" name="Picture 13">
            <a:extLst>
              <a:ext uri="{FF2B5EF4-FFF2-40B4-BE49-F238E27FC236}">
                <a16:creationId xmlns:a16="http://schemas.microsoft.com/office/drawing/2014/main" id="{63412E29-AE97-4BAB-ABEE-312BB932A26F}"/>
              </a:ext>
            </a:extLst>
          </p:cNvPr>
          <p:cNvPicPr>
            <a:picLocks noChangeAspect="1"/>
          </p:cNvPicPr>
          <p:nvPr/>
        </p:nvPicPr>
        <p:blipFill rotWithShape="1">
          <a:blip r:embed="rId3">
            <a:extLst>
              <a:ext uri="{28A0092B-C50C-407E-A947-70E740481C1C}">
                <a14:useLocalDpi xmlns:a14="http://schemas.microsoft.com/office/drawing/2010/main" val="0"/>
              </a:ext>
            </a:extLst>
          </a:blip>
          <a:srcRect b="6736"/>
          <a:stretch/>
        </p:blipFill>
        <p:spPr>
          <a:xfrm>
            <a:off x="0" y="0"/>
            <a:ext cx="7353300" cy="6858000"/>
          </a:xfrm>
          <a:prstGeom prst="rect">
            <a:avLst/>
          </a:prstGeom>
        </p:spPr>
      </p:pic>
      <p:pic>
        <p:nvPicPr>
          <p:cNvPr id="15" name="Picture 14">
            <a:extLst>
              <a:ext uri="{FF2B5EF4-FFF2-40B4-BE49-F238E27FC236}">
                <a16:creationId xmlns:a16="http://schemas.microsoft.com/office/drawing/2014/main" id="{071968A5-FAE8-459A-BB6B-C954495E0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121" y="2811609"/>
            <a:ext cx="459294" cy="458734"/>
          </a:xfrm>
          <a:prstGeom prst="rect">
            <a:avLst/>
          </a:prstGeom>
        </p:spPr>
      </p:pic>
      <p:pic>
        <p:nvPicPr>
          <p:cNvPr id="16" name="Graphic 15">
            <a:extLst>
              <a:ext uri="{FF2B5EF4-FFF2-40B4-BE49-F238E27FC236}">
                <a16:creationId xmlns:a16="http://schemas.microsoft.com/office/drawing/2014/main" id="{1D395AFE-9B4A-46EC-99BF-7A51A09CF7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65921" y="2659896"/>
            <a:ext cx="3035300" cy="857169"/>
          </a:xfrm>
          <a:prstGeom prst="rect">
            <a:avLst/>
          </a:prstGeom>
          <a:effectLst>
            <a:outerShdw blurRad="50800" dist="38100" dir="10800000" algn="r" rotWithShape="0">
              <a:prstClr val="black">
                <a:alpha val="40000"/>
              </a:prstClr>
            </a:outerShdw>
          </a:effectLst>
        </p:spPr>
      </p:pic>
      <p:sp>
        <p:nvSpPr>
          <p:cNvPr id="17" name="TextBox 16">
            <a:extLst>
              <a:ext uri="{FF2B5EF4-FFF2-40B4-BE49-F238E27FC236}">
                <a16:creationId xmlns:a16="http://schemas.microsoft.com/office/drawing/2014/main" id="{D8F2A860-3D74-455A-9C8D-C141B35F8E91}"/>
              </a:ext>
            </a:extLst>
          </p:cNvPr>
          <p:cNvSpPr txBox="1"/>
          <p:nvPr/>
        </p:nvSpPr>
        <p:spPr>
          <a:xfrm>
            <a:off x="2850512" y="1972777"/>
            <a:ext cx="4432300" cy="646331"/>
          </a:xfrm>
          <a:prstGeom prst="rect">
            <a:avLst/>
          </a:prstGeom>
          <a:noFill/>
          <a:effectLst>
            <a:outerShdw blurRad="50800" dist="38100" dir="10800000" algn="r" rotWithShape="0">
              <a:prstClr val="black">
                <a:alpha val="40000"/>
              </a:prstClr>
            </a:outerShdw>
          </a:effectLst>
        </p:spPr>
        <p:txBody>
          <a:bodyPr wrap="square" rtlCol="0">
            <a:spAutoFit/>
          </a:bodyPr>
          <a:lstStyle/>
          <a:p>
            <a:pPr algn="r"/>
            <a:r>
              <a:rPr lang="en-AU" sz="3600" b="1" dirty="0">
                <a:solidFill>
                  <a:schemeClr val="bg1"/>
                </a:solidFill>
              </a:rPr>
              <a:t>#</a:t>
            </a:r>
            <a:r>
              <a:rPr lang="en-AU" sz="3600" b="1" dirty="0" err="1">
                <a:solidFill>
                  <a:schemeClr val="bg1"/>
                </a:solidFill>
              </a:rPr>
              <a:t>invisibledisability</a:t>
            </a:r>
            <a:r>
              <a:rPr lang="en-AU" sz="3600" b="1" dirty="0">
                <a:solidFill>
                  <a:schemeClr val="bg1"/>
                </a:solidFill>
              </a:rPr>
              <a:t> on </a:t>
            </a:r>
          </a:p>
        </p:txBody>
      </p:sp>
      <p:sp>
        <p:nvSpPr>
          <p:cNvPr id="18" name="TextBox 17">
            <a:extLst>
              <a:ext uri="{FF2B5EF4-FFF2-40B4-BE49-F238E27FC236}">
                <a16:creationId xmlns:a16="http://schemas.microsoft.com/office/drawing/2014/main" id="{6804B7E8-E104-4582-96D3-31E1167E4061}"/>
              </a:ext>
            </a:extLst>
          </p:cNvPr>
          <p:cNvSpPr txBox="1"/>
          <p:nvPr/>
        </p:nvSpPr>
        <p:spPr>
          <a:xfrm>
            <a:off x="2768921" y="4632326"/>
            <a:ext cx="4432300" cy="923330"/>
          </a:xfrm>
          <a:prstGeom prst="rect">
            <a:avLst/>
          </a:prstGeom>
          <a:noFill/>
          <a:effectLst>
            <a:outerShdw blurRad="50800" dist="38100" dir="10800000" algn="r" rotWithShape="0">
              <a:prstClr val="black">
                <a:alpha val="40000"/>
              </a:prstClr>
            </a:outerShdw>
          </a:effectLst>
        </p:spPr>
        <p:txBody>
          <a:bodyPr wrap="square" rtlCol="0">
            <a:spAutoFit/>
          </a:bodyPr>
          <a:lstStyle/>
          <a:p>
            <a:pPr algn="r"/>
            <a:r>
              <a:rPr lang="en-AU" b="1" dirty="0">
                <a:solidFill>
                  <a:schemeClr val="bg1"/>
                </a:solidFill>
              </a:rPr>
              <a:t>Presented by Stephanie Mantilla</a:t>
            </a:r>
          </a:p>
          <a:p>
            <a:pPr algn="r"/>
            <a:br>
              <a:rPr lang="en-AU" b="1" dirty="0">
                <a:solidFill>
                  <a:schemeClr val="bg1"/>
                </a:solidFill>
              </a:rPr>
            </a:br>
            <a:endParaRPr lang="en-AU" b="1" dirty="0">
              <a:solidFill>
                <a:schemeClr val="bg1"/>
              </a:solidFill>
            </a:endParaRPr>
          </a:p>
        </p:txBody>
      </p:sp>
      <p:pic>
        <p:nvPicPr>
          <p:cNvPr id="22" name="Picture 21">
            <a:extLst>
              <a:ext uri="{FF2B5EF4-FFF2-40B4-BE49-F238E27FC236}">
                <a16:creationId xmlns:a16="http://schemas.microsoft.com/office/drawing/2014/main" id="{73A93F40-4E54-4427-9F3F-301181E1D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9782" y="5102318"/>
            <a:ext cx="299732" cy="254058"/>
          </a:xfrm>
          <a:prstGeom prst="rect">
            <a:avLst/>
          </a:prstGeom>
          <a:effectLst>
            <a:outerShdw blurRad="50800" dist="38100" dir="10800000" algn="r" rotWithShape="0">
              <a:prstClr val="black">
                <a:alpha val="40000"/>
              </a:prstClr>
            </a:outerShdw>
          </a:effectLst>
        </p:spPr>
      </p:pic>
      <p:sp>
        <p:nvSpPr>
          <p:cNvPr id="23" name="Rectangle 22">
            <a:extLst>
              <a:ext uri="{FF2B5EF4-FFF2-40B4-BE49-F238E27FC236}">
                <a16:creationId xmlns:a16="http://schemas.microsoft.com/office/drawing/2014/main" id="{5716D63F-42DF-4C01-8246-C9A4CFE34F6A}"/>
              </a:ext>
            </a:extLst>
          </p:cNvPr>
          <p:cNvSpPr/>
          <p:nvPr/>
        </p:nvSpPr>
        <p:spPr>
          <a:xfrm>
            <a:off x="3429000" y="3591539"/>
            <a:ext cx="3853812" cy="461665"/>
          </a:xfrm>
          <a:prstGeom prst="rect">
            <a:avLst/>
          </a:prstGeom>
          <a:effectLst>
            <a:outerShdw blurRad="50800" dist="38100" dir="10800000" algn="r" rotWithShape="0">
              <a:prstClr val="black">
                <a:alpha val="40000"/>
              </a:prstClr>
            </a:outerShdw>
          </a:effectLst>
        </p:spPr>
        <p:txBody>
          <a:bodyPr wrap="none">
            <a:spAutoFit/>
          </a:bodyPr>
          <a:lstStyle/>
          <a:p>
            <a:r>
              <a:rPr lang="en-AU"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Challenging health messages</a:t>
            </a:r>
            <a:endParaRPr lang="en-AU" sz="2400" dirty="0">
              <a:solidFill>
                <a:schemeClr val="bg1"/>
              </a:solidFill>
            </a:endParaRPr>
          </a:p>
        </p:txBody>
      </p:sp>
      <p:sp>
        <p:nvSpPr>
          <p:cNvPr id="25" name="Rectangle 24">
            <a:extLst>
              <a:ext uri="{FF2B5EF4-FFF2-40B4-BE49-F238E27FC236}">
                <a16:creationId xmlns:a16="http://schemas.microsoft.com/office/drawing/2014/main" id="{42825AA5-749C-4640-AA97-6F7EF5016B7A}"/>
              </a:ext>
            </a:extLst>
          </p:cNvPr>
          <p:cNvSpPr/>
          <p:nvPr/>
        </p:nvSpPr>
        <p:spPr>
          <a:xfrm>
            <a:off x="4441727" y="5041659"/>
            <a:ext cx="2398349" cy="338554"/>
          </a:xfrm>
          <a:prstGeom prst="rect">
            <a:avLst/>
          </a:prstGeom>
          <a:effectLst>
            <a:outerShdw blurRad="50800" dist="38100" dir="10800000" algn="r" rotWithShape="0">
              <a:prstClr val="black">
                <a:alpha val="40000"/>
              </a:prstClr>
            </a:outerShdw>
          </a:effectLst>
        </p:spPr>
        <p:txBody>
          <a:bodyPr wrap="none">
            <a:spAutoFit/>
          </a:bodyPr>
          <a:lstStyle/>
          <a:p>
            <a:r>
              <a:rPr lang="en-AU" sz="1600" b="1" dirty="0">
                <a:solidFill>
                  <a:schemeClr val="bg1"/>
                </a:solidFill>
              </a:rPr>
              <a:t>Twitter @</a:t>
            </a:r>
            <a:r>
              <a:rPr lang="en-AU" sz="1600" b="1" dirty="0" err="1">
                <a:solidFill>
                  <a:schemeClr val="bg1"/>
                </a:solidFill>
              </a:rPr>
              <a:t>steph</a:t>
            </a:r>
            <a:r>
              <a:rPr lang="en-AU" sz="1600" b="1" dirty="0">
                <a:solidFill>
                  <a:schemeClr val="bg1"/>
                </a:solidFill>
              </a:rPr>
              <a:t>__mantilla</a:t>
            </a:r>
            <a:endParaRPr lang="en-AU" sz="1600" dirty="0"/>
          </a:p>
        </p:txBody>
      </p:sp>
      <p:sp>
        <p:nvSpPr>
          <p:cNvPr id="26" name="TextBox 25">
            <a:extLst>
              <a:ext uri="{FF2B5EF4-FFF2-40B4-BE49-F238E27FC236}">
                <a16:creationId xmlns:a16="http://schemas.microsoft.com/office/drawing/2014/main" id="{1F16493F-8D15-48D8-8F35-8730E7DCEC53}"/>
              </a:ext>
            </a:extLst>
          </p:cNvPr>
          <p:cNvSpPr txBox="1"/>
          <p:nvPr/>
        </p:nvSpPr>
        <p:spPr>
          <a:xfrm>
            <a:off x="2780024" y="1409991"/>
            <a:ext cx="4432300" cy="646331"/>
          </a:xfrm>
          <a:prstGeom prst="rect">
            <a:avLst/>
          </a:prstGeom>
          <a:noFill/>
          <a:effectLst>
            <a:outerShdw blurRad="50800" dist="38100" dir="10800000" algn="r" rotWithShape="0">
              <a:prstClr val="black">
                <a:alpha val="40000"/>
              </a:prstClr>
            </a:outerShdw>
          </a:effectLst>
        </p:spPr>
        <p:txBody>
          <a:bodyPr wrap="square" rtlCol="0">
            <a:spAutoFit/>
          </a:bodyPr>
          <a:lstStyle/>
          <a:p>
            <a:pPr algn="r"/>
            <a:r>
              <a:rPr lang="en-AU" sz="3600" b="1" dirty="0">
                <a:solidFill>
                  <a:schemeClr val="bg1"/>
                </a:solidFill>
              </a:rPr>
              <a:t>Exploring</a:t>
            </a:r>
          </a:p>
        </p:txBody>
      </p:sp>
      <p:sp>
        <p:nvSpPr>
          <p:cNvPr id="19" name="Rectangle 18">
            <a:extLst>
              <a:ext uri="{FF2B5EF4-FFF2-40B4-BE49-F238E27FC236}">
                <a16:creationId xmlns:a16="http://schemas.microsoft.com/office/drawing/2014/main" id="{B2FFF558-0C47-4E38-842B-74F3041F9AB4}"/>
              </a:ext>
            </a:extLst>
          </p:cNvPr>
          <p:cNvSpPr/>
          <p:nvPr/>
        </p:nvSpPr>
        <p:spPr>
          <a:xfrm>
            <a:off x="4017375" y="5735637"/>
            <a:ext cx="3012235" cy="338554"/>
          </a:xfrm>
          <a:prstGeom prst="rect">
            <a:avLst/>
          </a:prstGeom>
          <a:effectLst>
            <a:outerShdw blurRad="50800" dist="38100" dir="10800000" algn="r" rotWithShape="0">
              <a:prstClr val="black">
                <a:alpha val="40000"/>
              </a:prstClr>
            </a:outerShdw>
          </a:effectLst>
        </p:spPr>
        <p:txBody>
          <a:bodyPr wrap="none">
            <a:spAutoFit/>
          </a:bodyPr>
          <a:lstStyle/>
          <a:p>
            <a:r>
              <a:rPr lang="en-AU" sz="1600" b="1" dirty="0">
                <a:solidFill>
                  <a:schemeClr val="bg1"/>
                </a:solidFill>
              </a:rPr>
              <a:t>www.thevisibilitymovement.com</a:t>
            </a:r>
            <a:endParaRPr lang="en-AU" sz="1600" dirty="0"/>
          </a:p>
        </p:txBody>
      </p:sp>
      <p:pic>
        <p:nvPicPr>
          <p:cNvPr id="20" name="Picture 19">
            <a:extLst>
              <a:ext uri="{FF2B5EF4-FFF2-40B4-BE49-F238E27FC236}">
                <a16:creationId xmlns:a16="http://schemas.microsoft.com/office/drawing/2014/main" id="{A91C39CE-60E7-4073-B627-8835E81E4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783" y="5425929"/>
            <a:ext cx="302232" cy="301863"/>
          </a:xfrm>
          <a:prstGeom prst="rect">
            <a:avLst/>
          </a:prstGeom>
        </p:spPr>
      </p:pic>
      <p:sp>
        <p:nvSpPr>
          <p:cNvPr id="21" name="Rectangle 20">
            <a:extLst>
              <a:ext uri="{FF2B5EF4-FFF2-40B4-BE49-F238E27FC236}">
                <a16:creationId xmlns:a16="http://schemas.microsoft.com/office/drawing/2014/main" id="{37B5BB47-46FE-49C1-9406-9B17F5457A15}"/>
              </a:ext>
            </a:extLst>
          </p:cNvPr>
          <p:cNvSpPr/>
          <p:nvPr/>
        </p:nvSpPr>
        <p:spPr>
          <a:xfrm>
            <a:off x="4439514" y="5386379"/>
            <a:ext cx="2637773" cy="338554"/>
          </a:xfrm>
          <a:prstGeom prst="rect">
            <a:avLst/>
          </a:prstGeom>
          <a:effectLst>
            <a:outerShdw blurRad="50800" dist="38100" dir="10800000" algn="r" rotWithShape="0">
              <a:prstClr val="black">
                <a:alpha val="40000"/>
              </a:prstClr>
            </a:outerShdw>
          </a:effectLst>
        </p:spPr>
        <p:txBody>
          <a:bodyPr wrap="none">
            <a:spAutoFit/>
          </a:bodyPr>
          <a:lstStyle/>
          <a:p>
            <a:r>
              <a:rPr lang="en-AU" sz="1600" b="1" dirty="0">
                <a:solidFill>
                  <a:schemeClr val="bg1"/>
                </a:solidFill>
              </a:rPr>
              <a:t>Instagram @steph__mantilla</a:t>
            </a:r>
            <a:endParaRPr lang="en-AU" sz="1600" dirty="0"/>
          </a:p>
        </p:txBody>
      </p:sp>
    </p:spTree>
    <p:extLst>
      <p:ext uri="{BB962C8B-B14F-4D97-AF65-F5344CB8AC3E}">
        <p14:creationId xmlns:p14="http://schemas.microsoft.com/office/powerpoint/2010/main" val="3596660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DFC5A338-5094-41A6-9C41-131859EBFCD1}"/>
              </a:ext>
            </a:extLst>
          </p:cNvPr>
          <p:cNvSpPr>
            <a:spLocks noChangeArrowheads="1"/>
          </p:cNvSpPr>
          <p:nvPr/>
        </p:nvSpPr>
        <p:spPr bwMode="auto">
          <a:xfrm>
            <a:off x="1" y="2311815"/>
            <a:ext cx="1219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800" b="1" u="none" strike="noStrike" cap="none" spc="40"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#invisibledisability </a:t>
            </a:r>
            <a:r>
              <a:rPr lang="en-AU" altLang="en-US" sz="2400" b="1" spc="50" dirty="0">
                <a:latin typeface="Malgun Gothic" panose="020B0503020000020004" pitchFamily="34" charset="-127"/>
                <a:ea typeface="Malgun Gothic" panose="020B0503020000020004" pitchFamily="34" charset="-127"/>
                <a:cs typeface="Times New Roman" panose="02020603050405020304" pitchFamily="18" charset="0"/>
              </a:rPr>
              <a:t>story</a:t>
            </a:r>
            <a:r>
              <a:rPr kumimoji="0" lang="en-AU" altLang="en-US" sz="2800" b="1" u="none" strike="noStrike" cap="none" spc="40"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0571C500-F2C9-4B4E-948D-49446BF8A6B2}"/>
              </a:ext>
            </a:extLst>
          </p:cNvPr>
          <p:cNvSpPr txBox="1"/>
          <p:nvPr/>
        </p:nvSpPr>
        <p:spPr>
          <a:xfrm>
            <a:off x="1225624" y="2969882"/>
            <a:ext cx="9740752" cy="1429622"/>
          </a:xfrm>
          <a:prstGeom prst="rect">
            <a:avLst/>
          </a:prstGeom>
          <a:noFill/>
        </p:spPr>
        <p:txBody>
          <a:bodyPr wrap="square">
            <a:spAutoFit/>
          </a:bodyPr>
          <a:lstStyle/>
          <a:p>
            <a:pPr>
              <a:lnSpc>
                <a:spcPct val="150000"/>
              </a:lnSpc>
            </a:pPr>
            <a:r>
              <a:rPr lang="en-AU" sz="2000" dirty="0">
                <a:latin typeface="+mj-lt"/>
                <a:ea typeface="Malgun Gothic" panose="020B0503020000020004" pitchFamily="34" charset="-127"/>
              </a:rPr>
              <a:t>A textual narrative that is characterised by the narrator sharing their experience of invisible disability, rather than the strength of the story’s narrativity.</a:t>
            </a:r>
          </a:p>
          <a:p>
            <a:pPr>
              <a:lnSpc>
                <a:spcPct val="150000"/>
              </a:lnSpc>
            </a:pPr>
            <a:endParaRPr lang="en-AU" sz="2000" dirty="0">
              <a:latin typeface="+mj-lt"/>
            </a:endParaRPr>
          </a:p>
        </p:txBody>
      </p:sp>
      <p:pic>
        <p:nvPicPr>
          <p:cNvPr id="12" name="Picture 11" descr="A forest of trees&#10;&#10;Description automatically generated with low confidence">
            <a:extLst>
              <a:ext uri="{FF2B5EF4-FFF2-40B4-BE49-F238E27FC236}">
                <a16:creationId xmlns:a16="http://schemas.microsoft.com/office/drawing/2014/main" id="{28D80335-828F-45B2-9249-0520229D2B55}"/>
              </a:ext>
            </a:extLst>
          </p:cNvPr>
          <p:cNvPicPr>
            <a:picLocks noChangeAspect="1"/>
          </p:cNvPicPr>
          <p:nvPr/>
        </p:nvPicPr>
        <p:blipFill rotWithShape="1">
          <a:blip r:embed="rId3">
            <a:extLst>
              <a:ext uri="{28A0092B-C50C-407E-A947-70E740481C1C}">
                <a14:useLocalDpi xmlns:a14="http://schemas.microsoft.com/office/drawing/2010/main" val="0"/>
              </a:ext>
            </a:extLst>
          </a:blip>
          <a:srcRect t="63161"/>
          <a:stretch/>
        </p:blipFill>
        <p:spPr>
          <a:xfrm>
            <a:off x="0" y="4688099"/>
            <a:ext cx="12192000" cy="2806489"/>
          </a:xfrm>
          <a:prstGeom prst="rect">
            <a:avLst/>
          </a:prstGeom>
        </p:spPr>
      </p:pic>
      <p:pic>
        <p:nvPicPr>
          <p:cNvPr id="13" name="Picture 12" descr="A forest of trees&#10;&#10;Description automatically generated with low confidence">
            <a:extLst>
              <a:ext uri="{FF2B5EF4-FFF2-40B4-BE49-F238E27FC236}">
                <a16:creationId xmlns:a16="http://schemas.microsoft.com/office/drawing/2014/main" id="{71959B01-14AF-4DB9-8448-B09AFBF2C9C0}"/>
              </a:ext>
            </a:extLst>
          </p:cNvPr>
          <p:cNvPicPr>
            <a:picLocks noChangeAspect="1"/>
          </p:cNvPicPr>
          <p:nvPr/>
        </p:nvPicPr>
        <p:blipFill rotWithShape="1">
          <a:blip r:embed="rId3">
            <a:extLst>
              <a:ext uri="{28A0092B-C50C-407E-A947-70E740481C1C}">
                <a14:useLocalDpi xmlns:a14="http://schemas.microsoft.com/office/drawing/2010/main" val="0"/>
              </a:ext>
            </a:extLst>
          </a:blip>
          <a:srcRect b="63161"/>
          <a:stretch/>
        </p:blipFill>
        <p:spPr>
          <a:xfrm>
            <a:off x="0" y="-764388"/>
            <a:ext cx="12192000" cy="2806489"/>
          </a:xfrm>
          <a:prstGeom prst="rect">
            <a:avLst/>
          </a:prstGeom>
        </p:spPr>
      </p:pic>
    </p:spTree>
    <p:extLst>
      <p:ext uri="{BB962C8B-B14F-4D97-AF65-F5344CB8AC3E}">
        <p14:creationId xmlns:p14="http://schemas.microsoft.com/office/powerpoint/2010/main" val="1074639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8000">
              <a:schemeClr val="bg1"/>
            </a:gs>
            <a:gs pos="100000">
              <a:srgbClr val="B5B5B5"/>
            </a:gs>
          </a:gsLst>
          <a:lin ang="5400000" scaled="1"/>
        </a:gra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BAA3EDCB-C587-4545-A37D-347BE3F28A9E}"/>
              </a:ext>
            </a:extLst>
          </p:cNvPr>
          <p:cNvSpPr>
            <a:spLocks noChangeArrowheads="1"/>
          </p:cNvSpPr>
          <p:nvPr/>
        </p:nvSpPr>
        <p:spPr bwMode="auto">
          <a:xfrm>
            <a:off x="5167899" y="3025942"/>
            <a:ext cx="681176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AU" altLang="en-US" sz="2400" b="1" spc="50" dirty="0">
                <a:latin typeface="Malgun Gothic" panose="020B0503020000020004" pitchFamily="34" charset="-127"/>
                <a:ea typeface="Malgun Gothic" panose="020B0503020000020004" pitchFamily="34" charset="-127"/>
                <a:cs typeface="Times New Roman" panose="02020603050405020304" pitchFamily="18" charset="0"/>
              </a:rPr>
              <a:t>An example of an </a:t>
            </a:r>
            <a:r>
              <a:rPr kumimoji="0" lang="en-AU" altLang="en-US" sz="2800" b="1" u="none" strike="noStrike" cap="none" spc="40"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#invisibledisability </a:t>
            </a:r>
            <a:r>
              <a:rPr lang="en-AU" altLang="en-US" sz="2400" b="1" spc="50" dirty="0">
                <a:latin typeface="Malgun Gothic" panose="020B0503020000020004" pitchFamily="34" charset="-127"/>
                <a:ea typeface="Malgun Gothic" panose="020B0503020000020004" pitchFamily="34" charset="-127"/>
                <a:cs typeface="Times New Roman" panose="02020603050405020304" pitchFamily="18" charset="0"/>
              </a:rPr>
              <a:t>story</a:t>
            </a:r>
          </a:p>
          <a:p>
            <a:pPr marL="0" marR="0" lvl="0" indent="0" algn="ctr" defTabSz="914400" rtl="0" eaLnBrk="0" fontAlgn="base" latinLnBrk="0" hangingPunct="0">
              <a:lnSpc>
                <a:spcPct val="100000"/>
              </a:lnSpc>
              <a:spcBef>
                <a:spcPct val="0"/>
              </a:spcBef>
              <a:spcAft>
                <a:spcPct val="0"/>
              </a:spcAft>
              <a:buClrTx/>
              <a:buSzTx/>
              <a:buFontTx/>
              <a:buNone/>
              <a:tabLst/>
            </a:pPr>
            <a:r>
              <a:rPr lang="en-AU" altLang="en-US" sz="2400" b="1" spc="50" dirty="0">
                <a:latin typeface="Malgun Gothic" panose="020B0503020000020004" pitchFamily="34" charset="-127"/>
                <a:ea typeface="Malgun Gothic" panose="020B0503020000020004" pitchFamily="34" charset="-127"/>
                <a:cs typeface="Times New Roman" panose="02020603050405020304" pitchFamily="18" charset="0"/>
              </a:rPr>
              <a:t>told via a overlaid text in a meme</a:t>
            </a:r>
            <a:endParaRPr kumimoji="0" lang="en-AU" altLang="en-US" sz="2800" b="1" u="none" strike="noStrike" cap="none" spc="40" normalizeH="0" baseline="0" dirty="0">
              <a:ln>
                <a:noFill/>
              </a:ln>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D7BAE45-9A79-4F2A-8149-80F74CDB2CAF}"/>
              </a:ext>
            </a:extLst>
          </p:cNvPr>
          <p:cNvPicPr>
            <a:picLocks noChangeAspect="1"/>
          </p:cNvPicPr>
          <p:nvPr/>
        </p:nvPicPr>
        <p:blipFill rotWithShape="1">
          <a:blip r:embed="rId3"/>
          <a:srcRect b="24875"/>
          <a:stretch/>
        </p:blipFill>
        <p:spPr>
          <a:xfrm>
            <a:off x="498382" y="1705970"/>
            <a:ext cx="4535129" cy="5152030"/>
          </a:xfrm>
          <a:prstGeom prst="rect">
            <a:avLst/>
          </a:prstGeom>
        </p:spPr>
      </p:pic>
    </p:spTree>
    <p:extLst>
      <p:ext uri="{BB962C8B-B14F-4D97-AF65-F5344CB8AC3E}">
        <p14:creationId xmlns:p14="http://schemas.microsoft.com/office/powerpoint/2010/main" val="2238362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8000">
              <a:schemeClr val="bg1"/>
            </a:gs>
            <a:gs pos="100000">
              <a:srgbClr val="B5B5B5"/>
            </a:gs>
          </a:gsLst>
          <a:lin ang="5400000" scaled="1"/>
        </a:grad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16EF7F53-DAB7-4F77-B55D-E1AD336AD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78" y="1114666"/>
            <a:ext cx="6471480" cy="5022072"/>
          </a:xfrm>
          <a:prstGeom prst="rect">
            <a:avLst/>
          </a:prstGeom>
        </p:spPr>
      </p:pic>
      <p:sp>
        <p:nvSpPr>
          <p:cNvPr id="12" name="Rectangle 1">
            <a:extLst>
              <a:ext uri="{FF2B5EF4-FFF2-40B4-BE49-F238E27FC236}">
                <a16:creationId xmlns:a16="http://schemas.microsoft.com/office/drawing/2014/main" id="{DBDAB20F-D488-426C-8E91-190902E402DF}"/>
              </a:ext>
            </a:extLst>
          </p:cNvPr>
          <p:cNvSpPr>
            <a:spLocks noChangeArrowheads="1"/>
          </p:cNvSpPr>
          <p:nvPr/>
        </p:nvSpPr>
        <p:spPr bwMode="auto">
          <a:xfrm>
            <a:off x="8033657" y="2151727"/>
            <a:ext cx="316850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AU" altLang="en-US" sz="2400" b="1" spc="50" dirty="0">
                <a:latin typeface="Malgun Gothic" panose="020B0503020000020004" pitchFamily="34" charset="-127"/>
                <a:ea typeface="Malgun Gothic" panose="020B0503020000020004" pitchFamily="34" charset="-127"/>
                <a:cs typeface="Times New Roman" panose="02020603050405020304" pitchFamily="18" charset="0"/>
              </a:rPr>
              <a:t>An example of an </a:t>
            </a:r>
            <a:r>
              <a:rPr kumimoji="0" lang="en-AU" altLang="en-US" sz="2800" b="1" u="none" strike="noStrike" cap="none" spc="40"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#invisibledisability </a:t>
            </a:r>
          </a:p>
          <a:p>
            <a:pPr marL="0" marR="0" lvl="0" indent="0" algn="ctr" defTabSz="914400" rtl="0" eaLnBrk="0" fontAlgn="base" latinLnBrk="0" hangingPunct="0">
              <a:lnSpc>
                <a:spcPct val="100000"/>
              </a:lnSpc>
              <a:spcBef>
                <a:spcPct val="0"/>
              </a:spcBef>
              <a:spcAft>
                <a:spcPct val="0"/>
              </a:spcAft>
              <a:buClrTx/>
              <a:buSzTx/>
              <a:buFontTx/>
              <a:buNone/>
              <a:tabLst/>
            </a:pPr>
            <a:r>
              <a:rPr lang="en-AU" altLang="en-US" sz="2400" b="1" spc="50" dirty="0">
                <a:latin typeface="Malgun Gothic" panose="020B0503020000020004" pitchFamily="34" charset="-127"/>
                <a:ea typeface="Malgun Gothic" panose="020B0503020000020004" pitchFamily="34" charset="-127"/>
                <a:cs typeface="Times New Roman" panose="02020603050405020304" pitchFamily="18" charset="0"/>
              </a:rPr>
              <a:t>story told in the caption</a:t>
            </a:r>
            <a:r>
              <a:rPr kumimoji="0" lang="en-AU" altLang="en-US" sz="2800" b="1" u="none" strike="noStrike" cap="none" spc="40"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AU" altLang="en-US" sz="2800" b="1" u="none" strike="noStrike" cap="none" spc="40"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about a user’s experience with pain &amp; fatigue</a:t>
            </a:r>
          </a:p>
        </p:txBody>
      </p:sp>
      <p:sp>
        <p:nvSpPr>
          <p:cNvPr id="6" name="Rectangle 5">
            <a:extLst>
              <a:ext uri="{FF2B5EF4-FFF2-40B4-BE49-F238E27FC236}">
                <a16:creationId xmlns:a16="http://schemas.microsoft.com/office/drawing/2014/main" id="{3A9A901B-3AD2-4071-AAE0-4A8B51FB09D4}"/>
              </a:ext>
            </a:extLst>
          </p:cNvPr>
          <p:cNvSpPr/>
          <p:nvPr/>
        </p:nvSpPr>
        <p:spPr>
          <a:xfrm flipV="1">
            <a:off x="3893717" y="1643743"/>
            <a:ext cx="895997" cy="279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6BE2557D-42DB-44C6-820C-891A89A79F01}"/>
              </a:ext>
            </a:extLst>
          </p:cNvPr>
          <p:cNvSpPr/>
          <p:nvPr/>
        </p:nvSpPr>
        <p:spPr>
          <a:xfrm flipV="1">
            <a:off x="3893717" y="2346240"/>
            <a:ext cx="743597" cy="179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8ED8AA09-BAD3-42F5-9B3E-1072F9AD9467}"/>
              </a:ext>
            </a:extLst>
          </p:cNvPr>
          <p:cNvPicPr>
            <a:picLocks noChangeAspect="1"/>
          </p:cNvPicPr>
          <p:nvPr/>
        </p:nvPicPr>
        <p:blipFill>
          <a:blip r:embed="rId4"/>
          <a:stretch>
            <a:fillRect/>
          </a:stretch>
        </p:blipFill>
        <p:spPr>
          <a:xfrm>
            <a:off x="1408592" y="1556416"/>
            <a:ext cx="5265252" cy="3842653"/>
          </a:xfrm>
          <a:prstGeom prst="rect">
            <a:avLst/>
          </a:prstGeom>
        </p:spPr>
      </p:pic>
      <p:sp>
        <p:nvSpPr>
          <p:cNvPr id="10" name="Rectangle 9">
            <a:extLst>
              <a:ext uri="{FF2B5EF4-FFF2-40B4-BE49-F238E27FC236}">
                <a16:creationId xmlns:a16="http://schemas.microsoft.com/office/drawing/2014/main" id="{4BDEC30F-B570-4774-88B2-855698419BB4}"/>
              </a:ext>
            </a:extLst>
          </p:cNvPr>
          <p:cNvSpPr/>
          <p:nvPr/>
        </p:nvSpPr>
        <p:spPr>
          <a:xfrm flipV="1">
            <a:off x="4885098" y="1643743"/>
            <a:ext cx="1166381" cy="10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0D5D7474-CEF5-43D0-A0DE-19D5B1261F32}"/>
              </a:ext>
            </a:extLst>
          </p:cNvPr>
          <p:cNvSpPr/>
          <p:nvPr/>
        </p:nvSpPr>
        <p:spPr>
          <a:xfrm flipV="1">
            <a:off x="4929619" y="2134355"/>
            <a:ext cx="849594" cy="10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64319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8000">
              <a:schemeClr val="bg1"/>
            </a:gs>
            <a:gs pos="100000">
              <a:srgbClr val="B5B5B5"/>
            </a:gs>
          </a:gsLst>
          <a:lin ang="5400000" scaled="1"/>
        </a:gra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4EB18B-99FE-48BA-BA44-59DC443C6B8F}"/>
              </a:ext>
            </a:extLst>
          </p:cNvPr>
          <p:cNvSpPr>
            <a:spLocks noChangeArrowheads="1"/>
          </p:cNvSpPr>
          <p:nvPr/>
        </p:nvSpPr>
        <p:spPr bwMode="auto">
          <a:xfrm>
            <a:off x="6095999" y="2565414"/>
            <a:ext cx="478143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AU" altLang="en-US" sz="2800" b="1" spc="50" dirty="0">
                <a:latin typeface="Malgun Gothic" panose="020B0503020000020004" pitchFamily="34" charset="-127"/>
                <a:ea typeface="Malgun Gothic" panose="020B0503020000020004" pitchFamily="34" charset="-127"/>
                <a:cs typeface="Times New Roman" panose="02020603050405020304" pitchFamily="18" charset="0"/>
              </a:rPr>
              <a:t>Imagining the archive as</a:t>
            </a:r>
            <a:r>
              <a:rPr kumimoji="0" lang="en-AU" altLang="en-US" sz="2800" b="1" u="none" strike="noStrike" cap="none" spc="50" normalizeH="0" dirty="0">
                <a:ln>
                  <a:noFill/>
                </a:ln>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rPr>
              <a:t> an </a:t>
            </a:r>
            <a:r>
              <a:rPr kumimoji="0" lang="en-AU" altLang="en-US" sz="2800" b="1"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a:t>
            </a:r>
            <a:r>
              <a:rPr lang="en-AU" altLang="en-US" sz="28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a:t>
            </a:r>
            <a:r>
              <a:rPr kumimoji="0" lang="en-AU" altLang="en-US" sz="2800" b="1"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nvisibledisability </a:t>
            </a:r>
            <a:r>
              <a:rPr lang="en-AU" altLang="en-US" sz="2800" b="1" spc="50" baseline="0" dirty="0">
                <a:latin typeface="Malgun Gothic" panose="020B0503020000020004" pitchFamily="34" charset="-127"/>
                <a:ea typeface="Malgun Gothic" panose="020B0503020000020004" pitchFamily="34" charset="-127"/>
                <a:cs typeface="Times New Roman" panose="02020603050405020304" pitchFamily="18" charset="0"/>
              </a:rPr>
              <a:t>story</a:t>
            </a:r>
            <a:endParaRPr kumimoji="0" lang="en-AU" altLang="en-US" sz="2800" b="1" u="none" strike="noStrike" cap="none" spc="50" normalizeH="0" dirty="0">
              <a:ln>
                <a:noFill/>
              </a:ln>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0585857-55A1-47B8-9906-0F3520BD4156}"/>
              </a:ext>
            </a:extLst>
          </p:cNvPr>
          <p:cNvPicPr>
            <a:picLocks noChangeAspect="1"/>
          </p:cNvPicPr>
          <p:nvPr/>
        </p:nvPicPr>
        <p:blipFill>
          <a:blip r:embed="rId3"/>
          <a:stretch>
            <a:fillRect/>
          </a:stretch>
        </p:blipFill>
        <p:spPr>
          <a:xfrm>
            <a:off x="1856478" y="406445"/>
            <a:ext cx="4237087" cy="6413548"/>
          </a:xfrm>
          <a:prstGeom prst="rect">
            <a:avLst/>
          </a:prstGeom>
        </p:spPr>
      </p:pic>
    </p:spTree>
    <p:extLst>
      <p:ext uri="{BB962C8B-B14F-4D97-AF65-F5344CB8AC3E}">
        <p14:creationId xmlns:p14="http://schemas.microsoft.com/office/powerpoint/2010/main" val="2110902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8000">
              <a:schemeClr val="bg1"/>
            </a:gs>
            <a:gs pos="100000">
              <a:srgbClr val="B5B5B5"/>
            </a:gs>
          </a:gsLst>
          <a:lin ang="5400000" scaled="1"/>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266193-E2A6-4450-9148-EB9399FFFBAE}"/>
              </a:ext>
            </a:extLst>
          </p:cNvPr>
          <p:cNvSpPr/>
          <p:nvPr/>
        </p:nvSpPr>
        <p:spPr>
          <a:xfrm>
            <a:off x="6181604" y="1669087"/>
            <a:ext cx="4878956" cy="520791"/>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47 disability services and/or </a:t>
            </a:r>
          </a:p>
        </p:txBody>
      </p:sp>
      <p:sp>
        <p:nvSpPr>
          <p:cNvPr id="21" name="Rectangle 20">
            <a:extLst>
              <a:ext uri="{FF2B5EF4-FFF2-40B4-BE49-F238E27FC236}">
                <a16:creationId xmlns:a16="http://schemas.microsoft.com/office/drawing/2014/main" id="{FCC97577-B1E2-4CA3-97B8-2EEE1B3492C1}"/>
              </a:ext>
            </a:extLst>
          </p:cNvPr>
          <p:cNvSpPr/>
          <p:nvPr/>
        </p:nvSpPr>
        <p:spPr>
          <a:xfrm>
            <a:off x="6678769" y="2189878"/>
            <a:ext cx="3951514" cy="520791"/>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service animal accounts</a:t>
            </a:r>
          </a:p>
        </p:txBody>
      </p:sp>
      <p:sp>
        <p:nvSpPr>
          <p:cNvPr id="23" name="TextBox 22">
            <a:extLst>
              <a:ext uri="{FF2B5EF4-FFF2-40B4-BE49-F238E27FC236}">
                <a16:creationId xmlns:a16="http://schemas.microsoft.com/office/drawing/2014/main" id="{FA5ED918-90C2-435D-8847-CF317266F5C3}"/>
              </a:ext>
            </a:extLst>
          </p:cNvPr>
          <p:cNvSpPr txBox="1"/>
          <p:nvPr/>
        </p:nvSpPr>
        <p:spPr>
          <a:xfrm>
            <a:off x="6678769" y="3231460"/>
            <a:ext cx="3442543" cy="923330"/>
          </a:xfrm>
          <a:prstGeom prst="rect">
            <a:avLst/>
          </a:prstGeom>
          <a:noFill/>
        </p:spPr>
        <p:txBody>
          <a:bodyPr wrap="square">
            <a:spAutoFit/>
          </a:body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altLang="en-US"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rPr>
              <a:t>Tend to use #invisibledisability for visibility among people with invisible disability.</a:t>
            </a:r>
            <a:endParaRPr kumimoji="0" lang="en-AU" altLang="en-US" sz="3200"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endParaRPr>
          </a:p>
        </p:txBody>
      </p:sp>
      <p:pic>
        <p:nvPicPr>
          <p:cNvPr id="12" name="Picture 11">
            <a:extLst>
              <a:ext uri="{FF2B5EF4-FFF2-40B4-BE49-F238E27FC236}">
                <a16:creationId xmlns:a16="http://schemas.microsoft.com/office/drawing/2014/main" id="{F6F32D3D-70A4-4DCE-8D38-A86A9F64C395}"/>
              </a:ext>
            </a:extLst>
          </p:cNvPr>
          <p:cNvPicPr>
            <a:picLocks noChangeAspect="1"/>
          </p:cNvPicPr>
          <p:nvPr/>
        </p:nvPicPr>
        <p:blipFill>
          <a:blip r:embed="rId3"/>
          <a:stretch>
            <a:fillRect/>
          </a:stretch>
        </p:blipFill>
        <p:spPr>
          <a:xfrm>
            <a:off x="1856478" y="406445"/>
            <a:ext cx="4237087" cy="6413548"/>
          </a:xfrm>
          <a:prstGeom prst="rect">
            <a:avLst/>
          </a:prstGeom>
        </p:spPr>
      </p:pic>
    </p:spTree>
    <p:extLst>
      <p:ext uri="{BB962C8B-B14F-4D97-AF65-F5344CB8AC3E}">
        <p14:creationId xmlns:p14="http://schemas.microsoft.com/office/powerpoint/2010/main" val="2270939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266193-E2A6-4450-9148-EB9399FFFBAE}"/>
              </a:ext>
            </a:extLst>
          </p:cNvPr>
          <p:cNvSpPr/>
          <p:nvPr/>
        </p:nvSpPr>
        <p:spPr>
          <a:xfrm>
            <a:off x="1246715" y="1236183"/>
            <a:ext cx="3551609" cy="520791"/>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48 regular accounts</a:t>
            </a:r>
          </a:p>
        </p:txBody>
      </p:sp>
      <p:sp>
        <p:nvSpPr>
          <p:cNvPr id="23" name="TextBox 22">
            <a:extLst>
              <a:ext uri="{FF2B5EF4-FFF2-40B4-BE49-F238E27FC236}">
                <a16:creationId xmlns:a16="http://schemas.microsoft.com/office/drawing/2014/main" id="{FA5ED918-90C2-435D-8847-CF317266F5C3}"/>
              </a:ext>
            </a:extLst>
          </p:cNvPr>
          <p:cNvSpPr txBox="1"/>
          <p:nvPr/>
        </p:nvSpPr>
        <p:spPr>
          <a:xfrm>
            <a:off x="1197345" y="2088274"/>
            <a:ext cx="3442543" cy="2831544"/>
          </a:xfrm>
          <a:prstGeom prst="rect">
            <a:avLst/>
          </a:prstGeom>
          <a:noFill/>
        </p:spPr>
        <p:txBody>
          <a:bodyPr wrap="square">
            <a:spAutoFit/>
          </a:body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altLang="en-US"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rPr>
              <a:t>Account run by someone who happens to have invisible disability.</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AU" altLang="en-US" sz="800"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altLang="en-US"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rPr>
              <a:t>Tend to use #invisibledisability </a:t>
            </a:r>
            <a:r>
              <a:rPr lang="en-AU" altLang="en-US" dirty="0">
                <a:solidFill>
                  <a:prstClr val="black"/>
                </a:solidFill>
                <a:latin typeface="+mj-lt"/>
                <a:ea typeface="Yu Gothic" panose="020B0400000000000000" pitchFamily="34" charset="-128"/>
                <a:cs typeface="Calibri Light" panose="020F0302020204030204" pitchFamily="34" charset="0"/>
              </a:rPr>
              <a:t>to share an #invisibledisability story or invisible disability related experience. </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AU" altLang="en-US" sz="800" dirty="0">
              <a:solidFill>
                <a:prstClr val="black"/>
              </a:solidFill>
              <a:latin typeface="+mj-lt"/>
              <a:ea typeface="Yu Gothic" panose="020B0400000000000000" pitchFamily="34" charset="-128"/>
              <a:cs typeface="Calibri Light" panose="020F0302020204030204" pitchFamily="34" charset="0"/>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AU" altLang="en-US" dirty="0">
                <a:solidFill>
                  <a:prstClr val="black"/>
                </a:solidFill>
                <a:latin typeface="+mj-lt"/>
                <a:ea typeface="Yu Gothic" panose="020B0400000000000000" pitchFamily="34" charset="-128"/>
                <a:cs typeface="Calibri Light" panose="020F0302020204030204" pitchFamily="34" charset="0"/>
              </a:rPr>
              <a:t>25 posts contained an #invisibledisability story</a:t>
            </a:r>
            <a:endParaRPr lang="en-AU" altLang="en-US" sz="3200" dirty="0">
              <a:solidFill>
                <a:prstClr val="black"/>
              </a:solidFill>
              <a:latin typeface="+mj-lt"/>
              <a:ea typeface="Yu Gothic" panose="020B0400000000000000" pitchFamily="34" charset="-128"/>
              <a:cs typeface="Calibri Light" panose="020F0302020204030204" pitchFamily="34" charset="0"/>
            </a:endParaRPr>
          </a:p>
        </p:txBody>
      </p:sp>
      <p:sp>
        <p:nvSpPr>
          <p:cNvPr id="34" name="Rectangle 1">
            <a:extLst>
              <a:ext uri="{FF2B5EF4-FFF2-40B4-BE49-F238E27FC236}">
                <a16:creationId xmlns:a16="http://schemas.microsoft.com/office/drawing/2014/main" id="{76945388-723A-4979-9013-33851DDE66F0}"/>
              </a:ext>
            </a:extLst>
          </p:cNvPr>
          <p:cNvSpPr>
            <a:spLocks noChangeArrowheads="1"/>
          </p:cNvSpPr>
          <p:nvPr/>
        </p:nvSpPr>
        <p:spPr bwMode="auto">
          <a:xfrm>
            <a:off x="6813197" y="2207608"/>
            <a:ext cx="24197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altLang="en-US" sz="2000" b="1" spc="50" dirty="0">
                <a:latin typeface="Malgun Gothic" panose="020B0503020000020004" pitchFamily="34" charset="-127"/>
                <a:ea typeface="Malgun Gothic" panose="020B0503020000020004" pitchFamily="34" charset="-127"/>
                <a:cs typeface="Times New Roman" panose="02020603050405020304" pitchFamily="18" charset="0"/>
              </a:rPr>
              <a:t>USERNAME</a:t>
            </a:r>
            <a:endParaRPr lang="en-AU" altLang="en-US" sz="2400" b="1" spc="50" dirty="0">
              <a:latin typeface="Malgun Gothic" panose="020B0503020000020004" pitchFamily="34" charset="-127"/>
              <a:ea typeface="Malgun Gothic" panose="020B0503020000020004" pitchFamily="34" charset="-127"/>
              <a:cs typeface="Times New Roman" panose="02020603050405020304" pitchFamily="18" charset="0"/>
            </a:endParaRPr>
          </a:p>
        </p:txBody>
      </p:sp>
      <p:sp>
        <p:nvSpPr>
          <p:cNvPr id="35" name="TextBox 34">
            <a:extLst>
              <a:ext uri="{FF2B5EF4-FFF2-40B4-BE49-F238E27FC236}">
                <a16:creationId xmlns:a16="http://schemas.microsoft.com/office/drawing/2014/main" id="{DA839319-A4C0-4FC2-8952-FD5BA4E22AE3}"/>
              </a:ext>
            </a:extLst>
          </p:cNvPr>
          <p:cNvSpPr txBox="1"/>
          <p:nvPr/>
        </p:nvSpPr>
        <p:spPr>
          <a:xfrm>
            <a:off x="7144175" y="2535976"/>
            <a:ext cx="3442544" cy="677108"/>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AU" altLang="en-US"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rPr>
              <a:t>90 usernames implied that the user has an invisible disability</a:t>
            </a:r>
            <a:r>
              <a:rPr kumimoji="0" lang="en-AU" altLang="en-US" sz="2000"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rPr>
              <a:t>.</a:t>
            </a:r>
            <a:endParaRPr kumimoji="0" lang="en-AU" altLang="en-US" sz="3600"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endParaRPr>
          </a:p>
        </p:txBody>
      </p:sp>
      <p:sp>
        <p:nvSpPr>
          <p:cNvPr id="36" name="Rectangle 1">
            <a:extLst>
              <a:ext uri="{FF2B5EF4-FFF2-40B4-BE49-F238E27FC236}">
                <a16:creationId xmlns:a16="http://schemas.microsoft.com/office/drawing/2014/main" id="{0B397533-EA97-470B-9D22-AA5C8D8B5E8D}"/>
              </a:ext>
            </a:extLst>
          </p:cNvPr>
          <p:cNvSpPr>
            <a:spLocks noChangeArrowheads="1"/>
          </p:cNvSpPr>
          <p:nvPr/>
        </p:nvSpPr>
        <p:spPr bwMode="auto">
          <a:xfrm>
            <a:off x="6813197" y="3504046"/>
            <a:ext cx="1357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altLang="en-US" sz="2000" b="1" spc="50" dirty="0">
                <a:latin typeface="Malgun Gothic" panose="020B0503020000020004" pitchFamily="34" charset="-127"/>
                <a:ea typeface="Malgun Gothic" panose="020B0503020000020004" pitchFamily="34" charset="-127"/>
                <a:cs typeface="Times New Roman" panose="02020603050405020304" pitchFamily="18" charset="0"/>
              </a:rPr>
              <a:t>BIO</a:t>
            </a:r>
          </a:p>
        </p:txBody>
      </p:sp>
      <p:sp>
        <p:nvSpPr>
          <p:cNvPr id="37" name="TextBox 36">
            <a:extLst>
              <a:ext uri="{FF2B5EF4-FFF2-40B4-BE49-F238E27FC236}">
                <a16:creationId xmlns:a16="http://schemas.microsoft.com/office/drawing/2014/main" id="{3D02D4FB-0231-4AD2-B958-77E3F07D250A}"/>
              </a:ext>
            </a:extLst>
          </p:cNvPr>
          <p:cNvSpPr txBox="1"/>
          <p:nvPr/>
        </p:nvSpPr>
        <p:spPr>
          <a:xfrm>
            <a:off x="7144175" y="3819581"/>
            <a:ext cx="3442543" cy="1200329"/>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AU" altLang="en-US"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rPr>
              <a:t>115 invisible disability centric accounts implied or stated that the user has an invisible disability in their bio.</a:t>
            </a:r>
            <a:endParaRPr kumimoji="0" lang="en-AU" altLang="en-US" sz="3200"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endParaRPr>
          </a:p>
        </p:txBody>
      </p:sp>
      <p:sp>
        <p:nvSpPr>
          <p:cNvPr id="38" name="Rectangle 37">
            <a:extLst>
              <a:ext uri="{FF2B5EF4-FFF2-40B4-BE49-F238E27FC236}">
                <a16:creationId xmlns:a16="http://schemas.microsoft.com/office/drawing/2014/main" id="{DA84BDD7-3FEC-4E07-8EBC-95B76B223914}"/>
              </a:ext>
            </a:extLst>
          </p:cNvPr>
          <p:cNvSpPr/>
          <p:nvPr/>
        </p:nvSpPr>
        <p:spPr>
          <a:xfrm>
            <a:off x="6979656" y="645235"/>
            <a:ext cx="3916199" cy="520791"/>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125 invisible disability</a:t>
            </a:r>
          </a:p>
        </p:txBody>
      </p:sp>
      <p:sp>
        <p:nvSpPr>
          <p:cNvPr id="39" name="Rectangle 38">
            <a:extLst>
              <a:ext uri="{FF2B5EF4-FFF2-40B4-BE49-F238E27FC236}">
                <a16:creationId xmlns:a16="http://schemas.microsoft.com/office/drawing/2014/main" id="{F69D908F-666C-49D4-A68C-A7FE3C91A24F}"/>
              </a:ext>
            </a:extLst>
          </p:cNvPr>
          <p:cNvSpPr/>
          <p:nvPr/>
        </p:nvSpPr>
        <p:spPr>
          <a:xfrm>
            <a:off x="7552113" y="1166026"/>
            <a:ext cx="2771283" cy="520791"/>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centric accounts</a:t>
            </a:r>
          </a:p>
        </p:txBody>
      </p:sp>
      <p:sp>
        <p:nvSpPr>
          <p:cNvPr id="40" name="TextBox 39">
            <a:extLst>
              <a:ext uri="{FF2B5EF4-FFF2-40B4-BE49-F238E27FC236}">
                <a16:creationId xmlns:a16="http://schemas.microsoft.com/office/drawing/2014/main" id="{EA51C479-8FC5-4FE9-99E8-B1D15075D159}"/>
              </a:ext>
            </a:extLst>
          </p:cNvPr>
          <p:cNvSpPr txBox="1"/>
          <p:nvPr/>
        </p:nvSpPr>
        <p:spPr>
          <a:xfrm>
            <a:off x="6813197" y="5157549"/>
            <a:ext cx="4027439" cy="923330"/>
          </a:xfrm>
          <a:prstGeom prst="rect">
            <a:avLst/>
          </a:prstGeom>
          <a:noFill/>
        </p:spPr>
        <p:txBody>
          <a:bodyPr wrap="square">
            <a:spAutoFit/>
          </a:body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AU" altLang="en-US" dirty="0">
                <a:solidFill>
                  <a:prstClr val="black"/>
                </a:solidFill>
                <a:latin typeface="+mj-lt"/>
                <a:ea typeface="Yu Gothic" panose="020B0400000000000000" pitchFamily="34" charset="-128"/>
                <a:cs typeface="Calibri Light" panose="020F0302020204030204" pitchFamily="34" charset="0"/>
              </a:rPr>
              <a:t>More likely to </a:t>
            </a:r>
            <a:r>
              <a:rPr kumimoji="0" lang="en-AU" altLang="en-US"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rPr>
              <a:t>use #invisibledisability in all their posts, however there were 94 #invisibledisability stories</a:t>
            </a:r>
            <a:endParaRPr kumimoji="0" lang="en-AU" altLang="en-US" sz="3200" i="0" u="none" strike="noStrike" kern="1200" cap="none" normalizeH="0" noProof="0" dirty="0">
              <a:ln>
                <a:noFill/>
              </a:ln>
              <a:solidFill>
                <a:prstClr val="black"/>
              </a:solidFill>
              <a:effectLst/>
              <a:uLnTx/>
              <a:uFillTx/>
              <a:latin typeface="+mj-lt"/>
              <a:ea typeface="Yu Gothic" panose="020B0400000000000000" pitchFamily="34" charset="-128"/>
              <a:cs typeface="Calibri Light" panose="020F0302020204030204" pitchFamily="34" charset="0"/>
            </a:endParaRPr>
          </a:p>
        </p:txBody>
      </p:sp>
    </p:spTree>
    <p:extLst>
      <p:ext uri="{BB962C8B-B14F-4D97-AF65-F5344CB8AC3E}">
        <p14:creationId xmlns:p14="http://schemas.microsoft.com/office/powerpoint/2010/main" val="3376084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50990BA-50B5-4332-9D52-5BFBB81520F1}"/>
              </a:ext>
            </a:extLst>
          </p:cNvPr>
          <p:cNvSpPr/>
          <p:nvPr/>
        </p:nvSpPr>
        <p:spPr>
          <a:xfrm>
            <a:off x="7222663" y="762935"/>
            <a:ext cx="4441205" cy="600250"/>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Concluding thoughts</a:t>
            </a:r>
          </a:p>
        </p:txBody>
      </p:sp>
      <p:sp>
        <p:nvSpPr>
          <p:cNvPr id="19" name="TextBox 18">
            <a:extLst>
              <a:ext uri="{FF2B5EF4-FFF2-40B4-BE49-F238E27FC236}">
                <a16:creationId xmlns:a16="http://schemas.microsoft.com/office/drawing/2014/main" id="{D45E041A-DF06-466B-A160-D53C04AFF192}"/>
              </a:ext>
            </a:extLst>
          </p:cNvPr>
          <p:cNvSpPr txBox="1"/>
          <p:nvPr/>
        </p:nvSpPr>
        <p:spPr>
          <a:xfrm>
            <a:off x="7152883" y="1997839"/>
            <a:ext cx="4237926" cy="4647426"/>
          </a:xfrm>
          <a:prstGeom prst="rect">
            <a:avLst/>
          </a:prstGeom>
          <a:solidFill>
            <a:schemeClr val="bg1"/>
          </a:solidFill>
        </p:spPr>
        <p:txBody>
          <a:bodyPr wrap="square">
            <a:spAutoFit/>
          </a:bodyPr>
          <a:lstStyle/>
          <a:p>
            <a:pPr marL="342900" indent="-342900" eaLnBrk="0" fontAlgn="base" hangingPunct="0">
              <a:spcBef>
                <a:spcPct val="0"/>
              </a:spcBef>
              <a:spcAft>
                <a:spcPct val="0"/>
              </a:spcAft>
              <a:buFont typeface="Arial" panose="020B0604020202020204" pitchFamily="34" charset="0"/>
              <a:buChar char="•"/>
            </a:pPr>
            <a:r>
              <a:rPr lang="en-AU" sz="2000" dirty="0">
                <a:effectLst/>
                <a:latin typeface="Calibri Light" panose="020F0302020204030204" pitchFamily="34" charset="0"/>
                <a:ea typeface="Calibri" panose="020F0502020204030204" pitchFamily="34" charset="0"/>
                <a:cs typeface="Calibri Light" panose="020F0302020204030204" pitchFamily="34" charset="0"/>
              </a:rPr>
              <a:t>As Herrera (2018, p. 232) contends “identity-based hashtags are not a simple textual representation of identity; rather, they are deployed strategically for specific aims.”</a:t>
            </a:r>
            <a:br>
              <a:rPr lang="en-AU" sz="2000" dirty="0">
                <a:effectLst/>
                <a:latin typeface="Calibri" panose="020F0502020204030204" pitchFamily="34" charset="0"/>
                <a:ea typeface="Calibri" panose="020F0502020204030204" pitchFamily="34" charset="0"/>
                <a:cs typeface="Times New Roman" panose="02020603050405020304" pitchFamily="18" charset="0"/>
              </a:rPr>
            </a:br>
            <a:endParaRPr kumimoji="0" lang="en-AU" altLang="en-US" sz="2000" u="none" strike="noStrike" cap="none" spc="40" normalizeH="0" dirty="0">
              <a:ln>
                <a:noFill/>
              </a:ln>
              <a:solidFill>
                <a:schemeClr val="tx1"/>
              </a:solidFill>
              <a:effectLst/>
              <a:latin typeface="+mj-lt"/>
              <a:cs typeface="Times New Roman" panose="02020603050405020304" pitchFamily="18"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sz="2000" u="none" strike="noStrike" cap="none" spc="40" normalizeH="0" dirty="0">
                <a:ln>
                  <a:noFill/>
                </a:ln>
                <a:solidFill>
                  <a:schemeClr val="tx1"/>
                </a:solidFill>
                <a:effectLst/>
                <a:latin typeface="+mj-lt"/>
                <a:cs typeface="Times New Roman" panose="02020603050405020304" pitchFamily="18" charset="0"/>
              </a:rPr>
              <a:t>Validation of the invisible disability identity within an imagined community</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AU" altLang="en-US" sz="800" u="none" strike="noStrike" cap="none" spc="40" normalizeH="0" dirty="0">
              <a:ln>
                <a:noFill/>
              </a:ln>
              <a:solidFill>
                <a:schemeClr val="tx1"/>
              </a:solidFill>
              <a:effectLst/>
              <a:latin typeface="+mj-lt"/>
              <a:cs typeface="Times New Roman" panose="02020603050405020304" pitchFamily="18"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altLang="en-US" sz="2000" spc="40" dirty="0">
                <a:latin typeface="+mj-lt"/>
                <a:cs typeface="Times New Roman" panose="02020603050405020304" pitchFamily="18" charset="0"/>
              </a:rPr>
              <a:t>Raise awareness of the invisible disability identity outside of the imagined community</a:t>
            </a:r>
          </a:p>
          <a:p>
            <a:pPr marR="0" lvl="0" defTabSz="914400" rtl="0" eaLnBrk="0" fontAlgn="base" latinLnBrk="0" hangingPunct="0">
              <a:lnSpc>
                <a:spcPct val="100000"/>
              </a:lnSpc>
              <a:spcBef>
                <a:spcPct val="0"/>
              </a:spcBef>
              <a:spcAft>
                <a:spcPct val="0"/>
              </a:spcAft>
              <a:buClrTx/>
              <a:buSzTx/>
              <a:tabLst/>
            </a:pPr>
            <a:endParaRPr lang="en-AU" altLang="en-US" sz="800" spc="40" dirty="0">
              <a:latin typeface="+mj-lt"/>
              <a:cs typeface="Times New Roman" panose="02020603050405020304" pitchFamily="18"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sz="2000" u="none" strike="noStrike" cap="none" spc="40" normalizeH="0" dirty="0">
                <a:ln>
                  <a:noFill/>
                </a:ln>
                <a:solidFill>
                  <a:schemeClr val="tx1"/>
                </a:solidFill>
                <a:effectLst/>
                <a:latin typeface="+mj-lt"/>
                <a:cs typeface="Times New Roman" panose="02020603050405020304" pitchFamily="18" charset="0"/>
              </a:rPr>
              <a:t>Potential use in health communications</a:t>
            </a:r>
            <a:endParaRPr kumimoji="0" lang="en-AU" altLang="en-US" sz="2000" u="none" strike="noStrike" cap="none" spc="40" normalizeH="0" dirty="0">
              <a:ln>
                <a:noFill/>
              </a:ln>
              <a:solidFill>
                <a:schemeClr val="tx1"/>
              </a:solidFill>
              <a:effectLst/>
              <a:latin typeface="+mj-lt"/>
            </a:endParaRPr>
          </a:p>
        </p:txBody>
      </p:sp>
      <p:pic>
        <p:nvPicPr>
          <p:cNvPr id="20" name="Picture 2">
            <a:extLst>
              <a:ext uri="{FF2B5EF4-FFF2-40B4-BE49-F238E27FC236}">
                <a16:creationId xmlns:a16="http://schemas.microsoft.com/office/drawing/2014/main" id="{96EBF3EE-F086-42AF-A66D-D072FFF1FE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9" r="28877"/>
          <a:stretch/>
        </p:blipFill>
        <p:spPr bwMode="auto">
          <a:xfrm>
            <a:off x="-496655" y="-110359"/>
            <a:ext cx="7310735" cy="69683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58A81BA8-2851-4DD8-A541-2A87D03A1B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932" t="51724" r="27651" b="42222"/>
          <a:stretch/>
        </p:blipFill>
        <p:spPr bwMode="auto">
          <a:xfrm>
            <a:off x="3357948" y="3247696"/>
            <a:ext cx="1481959" cy="4151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38347756-8B68-4727-92BC-5FB9CFFA73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932" t="51724" r="27651" b="42222"/>
          <a:stretch/>
        </p:blipFill>
        <p:spPr bwMode="auto">
          <a:xfrm>
            <a:off x="3541771" y="3247696"/>
            <a:ext cx="1481959" cy="4151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8B1AD4C4-1A56-41F1-A6B0-F7D6187C7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932" t="51724" r="27651" b="42222"/>
          <a:stretch/>
        </p:blipFill>
        <p:spPr bwMode="auto">
          <a:xfrm>
            <a:off x="4358133" y="3455276"/>
            <a:ext cx="1481959" cy="41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782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313FB-A76A-41AF-BA9B-CB75628F9267}"/>
              </a:ext>
            </a:extLst>
          </p:cNvPr>
          <p:cNvSpPr>
            <a:spLocks noGrp="1"/>
          </p:cNvSpPr>
          <p:nvPr>
            <p:ph idx="1"/>
          </p:nvPr>
        </p:nvSpPr>
        <p:spPr/>
        <p:txBody>
          <a:bodyPr>
            <a:normAutofit fontScale="70000" lnSpcReduction="20000"/>
          </a:bodyPr>
          <a:lstStyle/>
          <a:p>
            <a:pPr marL="0" indent="0">
              <a:buNone/>
            </a:pPr>
            <a:r>
              <a:rPr lang="en-AU" sz="1900" dirty="0">
                <a:solidFill>
                  <a:srgbClr val="000000"/>
                </a:solidFill>
                <a:effectLst/>
                <a:latin typeface="+mj-lt"/>
                <a:ea typeface="Times New Roman" panose="02020603050405020304" pitchFamily="18" charset="0"/>
              </a:rPr>
              <a:t>Attitude Foundation. (2018). Invisible disability. Retrieved August 30, 2018, from http://www.attitude.org.au/changing-attitudes/invisible-disability/</a:t>
            </a:r>
            <a:endParaRPr lang="en-AU" sz="1900" dirty="0">
              <a:effectLst/>
              <a:latin typeface="+mj-lt"/>
              <a:ea typeface="Times New Roman" panose="02020603050405020304" pitchFamily="18" charset="0"/>
            </a:endParaRPr>
          </a:p>
          <a:p>
            <a:pPr marL="0" indent="0" algn="l">
              <a:buNone/>
            </a:pPr>
            <a:r>
              <a:rPr lang="en-AU" sz="1900" dirty="0">
                <a:solidFill>
                  <a:srgbClr val="000000"/>
                </a:solidFill>
                <a:effectLst/>
                <a:latin typeface="+mj-lt"/>
                <a:ea typeface="Times New Roman" panose="02020603050405020304" pitchFamily="18" charset="0"/>
              </a:rPr>
              <a:t>Bamberg, M., &amp; </a:t>
            </a:r>
            <a:r>
              <a:rPr lang="en-AU" sz="1900" dirty="0" err="1">
                <a:solidFill>
                  <a:srgbClr val="000000"/>
                </a:solidFill>
                <a:effectLst/>
                <a:latin typeface="+mj-lt"/>
                <a:ea typeface="Times New Roman" panose="02020603050405020304" pitchFamily="18" charset="0"/>
              </a:rPr>
              <a:t>Georgakopoulou</a:t>
            </a:r>
            <a:r>
              <a:rPr lang="en-AU" sz="1900" dirty="0">
                <a:solidFill>
                  <a:srgbClr val="000000"/>
                </a:solidFill>
                <a:effectLst/>
                <a:latin typeface="+mj-lt"/>
                <a:ea typeface="Times New Roman" panose="02020603050405020304" pitchFamily="18" charset="0"/>
              </a:rPr>
              <a:t>, A. (2008). Small stories as a new perspective in narrative and identity analysis. Text &amp; Talk, 28(3), 377–396. </a:t>
            </a:r>
            <a:r>
              <a:rPr lang="en-AU" sz="1900" dirty="0" err="1">
                <a:solidFill>
                  <a:srgbClr val="000000"/>
                </a:solidFill>
                <a:effectLst/>
                <a:latin typeface="+mj-lt"/>
                <a:ea typeface="Times New Roman" panose="02020603050405020304" pitchFamily="18" charset="0"/>
              </a:rPr>
              <a:t>doi</a:t>
            </a:r>
            <a:r>
              <a:rPr lang="en-AU" sz="1900" dirty="0">
                <a:solidFill>
                  <a:srgbClr val="000000"/>
                </a:solidFill>
                <a:effectLst/>
                <a:latin typeface="+mj-lt"/>
                <a:ea typeface="Times New Roman" panose="02020603050405020304" pitchFamily="18" charset="0"/>
              </a:rPr>
              <a:t>: 10.1515/TEXT.2008.018</a:t>
            </a:r>
            <a:endParaRPr lang="en-AU" sz="1900" dirty="0">
              <a:effectLst/>
              <a:latin typeface="+mj-lt"/>
              <a:ea typeface="Times New Roman" panose="02020603050405020304" pitchFamily="18" charset="0"/>
            </a:endParaRPr>
          </a:p>
          <a:p>
            <a:pPr marL="0" indent="0" algn="l">
              <a:buNone/>
            </a:pPr>
            <a:r>
              <a:rPr lang="en-AU" sz="1900" dirty="0">
                <a:solidFill>
                  <a:srgbClr val="000000"/>
                </a:solidFill>
                <a:effectLst/>
                <a:latin typeface="+mj-lt"/>
                <a:ea typeface="Times New Roman" panose="02020603050405020304" pitchFamily="18" charset="0"/>
              </a:rPr>
              <a:t>Charmaz, K. (2002). Stories and silences: Disclosures and self in chronic illness. Qualitative Inquiry, 8(3), 302–328. </a:t>
            </a:r>
            <a:r>
              <a:rPr lang="en-AU" sz="1900" dirty="0" err="1">
                <a:solidFill>
                  <a:srgbClr val="000000"/>
                </a:solidFill>
                <a:effectLst/>
                <a:latin typeface="+mj-lt"/>
                <a:ea typeface="Times New Roman" panose="02020603050405020304" pitchFamily="18" charset="0"/>
              </a:rPr>
              <a:t>doi</a:t>
            </a:r>
            <a:r>
              <a:rPr lang="en-AU" sz="1900" dirty="0">
                <a:solidFill>
                  <a:srgbClr val="000000"/>
                </a:solidFill>
                <a:effectLst/>
                <a:latin typeface="+mj-lt"/>
                <a:ea typeface="Times New Roman" panose="02020603050405020304" pitchFamily="18" charset="0"/>
              </a:rPr>
              <a:t>: 10.1177/107780040200800307</a:t>
            </a:r>
            <a:endParaRPr lang="en-AU" sz="1900" dirty="0">
              <a:effectLst/>
              <a:latin typeface="+mj-lt"/>
              <a:ea typeface="Times New Roman" panose="02020603050405020304" pitchFamily="18" charset="0"/>
            </a:endParaRPr>
          </a:p>
          <a:p>
            <a:pPr marL="0" indent="0" algn="l">
              <a:buNone/>
            </a:pPr>
            <a:r>
              <a:rPr lang="en-AU" sz="1900" dirty="0">
                <a:solidFill>
                  <a:srgbClr val="000000"/>
                </a:solidFill>
                <a:effectLst/>
                <a:latin typeface="+mj-lt"/>
                <a:ea typeface="Times New Roman" panose="02020603050405020304" pitchFamily="18" charset="0"/>
              </a:rPr>
              <a:t>Dawson, P. (2020). Hashtag narrative: Emergent storytelling and affective publics in the digital age. International Journal of Cultural Studies, 23(6), 968–983. </a:t>
            </a:r>
            <a:r>
              <a:rPr lang="en-AU" sz="1900" dirty="0" err="1">
                <a:solidFill>
                  <a:srgbClr val="000000"/>
                </a:solidFill>
                <a:effectLst/>
                <a:latin typeface="+mj-lt"/>
                <a:ea typeface="Times New Roman" panose="02020603050405020304" pitchFamily="18" charset="0"/>
              </a:rPr>
              <a:t>doi</a:t>
            </a:r>
            <a:r>
              <a:rPr lang="en-AU" sz="1900" dirty="0">
                <a:solidFill>
                  <a:srgbClr val="000000"/>
                </a:solidFill>
                <a:effectLst/>
                <a:latin typeface="+mj-lt"/>
                <a:ea typeface="Times New Roman" panose="02020603050405020304" pitchFamily="18" charset="0"/>
              </a:rPr>
              <a:t>: 10.1177/1367877920921417</a:t>
            </a:r>
            <a:endParaRPr lang="en-AU" sz="1900" dirty="0">
              <a:effectLst/>
              <a:latin typeface="+mj-lt"/>
              <a:ea typeface="Times New Roman" panose="02020603050405020304" pitchFamily="18" charset="0"/>
            </a:endParaRPr>
          </a:p>
          <a:p>
            <a:pPr marL="0" indent="0" algn="l">
              <a:buNone/>
            </a:pPr>
            <a:r>
              <a:rPr lang="en-AU" sz="1900" dirty="0">
                <a:solidFill>
                  <a:srgbClr val="000000"/>
                </a:solidFill>
                <a:effectLst/>
                <a:latin typeface="+mj-lt"/>
                <a:ea typeface="Times New Roman" panose="02020603050405020304" pitchFamily="18" charset="0"/>
              </a:rPr>
              <a:t>Ellis, K. &amp; Goggin, G. (2014). Disability and social media. In J. </a:t>
            </a:r>
            <a:r>
              <a:rPr lang="en-AU" sz="1900" dirty="0" err="1">
                <a:solidFill>
                  <a:srgbClr val="000000"/>
                </a:solidFill>
                <a:effectLst/>
                <a:latin typeface="+mj-lt"/>
                <a:ea typeface="Times New Roman" panose="02020603050405020304" pitchFamily="18" charset="0"/>
              </a:rPr>
              <a:t>Hunsinger</a:t>
            </a:r>
            <a:r>
              <a:rPr lang="en-AU" sz="1900" dirty="0">
                <a:solidFill>
                  <a:srgbClr val="000000"/>
                </a:solidFill>
                <a:effectLst/>
                <a:latin typeface="+mj-lt"/>
                <a:ea typeface="Times New Roman" panose="02020603050405020304" pitchFamily="18" charset="0"/>
              </a:rPr>
              <a:t>, &amp; T. </a:t>
            </a:r>
            <a:r>
              <a:rPr lang="en-AU" sz="1900" dirty="0" err="1">
                <a:solidFill>
                  <a:srgbClr val="000000"/>
                </a:solidFill>
                <a:effectLst/>
                <a:latin typeface="+mj-lt"/>
                <a:ea typeface="Times New Roman" panose="02020603050405020304" pitchFamily="18" charset="0"/>
              </a:rPr>
              <a:t>Senft</a:t>
            </a:r>
            <a:r>
              <a:rPr lang="en-AU" sz="1900" dirty="0">
                <a:solidFill>
                  <a:srgbClr val="000000"/>
                </a:solidFill>
                <a:effectLst/>
                <a:latin typeface="+mj-lt"/>
                <a:ea typeface="Times New Roman" panose="02020603050405020304" pitchFamily="18" charset="0"/>
              </a:rPr>
              <a:t> (Eds.). The social media handbook (pp. 126-143). New York, NY: Routledge.</a:t>
            </a:r>
            <a:endParaRPr lang="en-AU" sz="1900" dirty="0">
              <a:effectLst/>
              <a:latin typeface="+mj-lt"/>
              <a:ea typeface="Times New Roman" panose="02020603050405020304" pitchFamily="18" charset="0"/>
            </a:endParaRPr>
          </a:p>
          <a:p>
            <a:pPr marL="0" indent="0" algn="l">
              <a:buNone/>
            </a:pPr>
            <a:r>
              <a:rPr lang="en-AU" sz="1900" dirty="0">
                <a:solidFill>
                  <a:srgbClr val="000000"/>
                </a:solidFill>
                <a:effectLst/>
                <a:latin typeface="+mj-lt"/>
                <a:ea typeface="Times New Roman" panose="02020603050405020304" pitchFamily="18" charset="0"/>
              </a:rPr>
              <a:t>Ellis, K. &amp; Goggin, G. (2018). Disability and media activism. In G. Meikle (Ed.). The Routledge companion to media and activism (pp. 355-364.). London: Routledge.</a:t>
            </a:r>
            <a:endParaRPr lang="en-AU" sz="1900" dirty="0">
              <a:effectLst/>
              <a:latin typeface="+mj-lt"/>
              <a:ea typeface="Times New Roman" panose="02020603050405020304" pitchFamily="18" charset="0"/>
            </a:endParaRPr>
          </a:p>
          <a:p>
            <a:pPr marL="0" indent="0" algn="l">
              <a:buNone/>
            </a:pPr>
            <a:r>
              <a:rPr lang="en-AU" sz="1900" dirty="0">
                <a:solidFill>
                  <a:srgbClr val="000000"/>
                </a:solidFill>
                <a:effectLst/>
                <a:latin typeface="+mj-lt"/>
                <a:ea typeface="Times New Roman" panose="02020603050405020304" pitchFamily="18" charset="0"/>
              </a:rPr>
              <a:t>Eisenhauer, J. (2008). A visual culture of stigma: Critically examining representations of mental illness. Art Education (Reston), 61(5), 13–18. </a:t>
            </a:r>
            <a:r>
              <a:rPr lang="en-AU" sz="1900" dirty="0" err="1">
                <a:solidFill>
                  <a:srgbClr val="000000"/>
                </a:solidFill>
                <a:effectLst/>
                <a:latin typeface="+mj-lt"/>
                <a:ea typeface="Times New Roman" panose="02020603050405020304" pitchFamily="18" charset="0"/>
              </a:rPr>
              <a:t>doi</a:t>
            </a:r>
            <a:r>
              <a:rPr lang="en-AU" sz="1900" dirty="0">
                <a:solidFill>
                  <a:srgbClr val="000000"/>
                </a:solidFill>
                <a:effectLst/>
                <a:latin typeface="+mj-lt"/>
                <a:ea typeface="Times New Roman" panose="02020603050405020304" pitchFamily="18" charset="0"/>
              </a:rPr>
              <a:t>: 10.1080/00043125.2008.11518991</a:t>
            </a:r>
            <a:endParaRPr lang="en-AU" sz="1900" dirty="0">
              <a:effectLst/>
              <a:latin typeface="+mj-lt"/>
              <a:ea typeface="Times New Roman" panose="02020603050405020304" pitchFamily="18" charset="0"/>
            </a:endParaRPr>
          </a:p>
          <a:p>
            <a:pPr marL="0" indent="0" algn="l">
              <a:buNone/>
            </a:pPr>
            <a:r>
              <a:rPr lang="en-AU" sz="1900" dirty="0" err="1">
                <a:solidFill>
                  <a:srgbClr val="000000"/>
                </a:solidFill>
                <a:effectLst/>
                <a:latin typeface="+mj-lt"/>
                <a:ea typeface="Times New Roman" panose="02020603050405020304" pitchFamily="18" charset="0"/>
              </a:rPr>
              <a:t>Highfield</a:t>
            </a:r>
            <a:r>
              <a:rPr lang="en-AU" sz="1900" dirty="0">
                <a:solidFill>
                  <a:srgbClr val="000000"/>
                </a:solidFill>
                <a:effectLst/>
                <a:latin typeface="+mj-lt"/>
                <a:ea typeface="Times New Roman" panose="02020603050405020304" pitchFamily="18" charset="0"/>
              </a:rPr>
              <a:t>, T., &amp; Leaver, T. (2016). </a:t>
            </a:r>
            <a:r>
              <a:rPr lang="en-AU" sz="1900" dirty="0" err="1">
                <a:solidFill>
                  <a:srgbClr val="000000"/>
                </a:solidFill>
                <a:effectLst/>
                <a:latin typeface="+mj-lt"/>
                <a:ea typeface="Times New Roman" panose="02020603050405020304" pitchFamily="18" charset="0"/>
              </a:rPr>
              <a:t>Instagrammatics</a:t>
            </a:r>
            <a:r>
              <a:rPr lang="en-AU" sz="1900" dirty="0">
                <a:solidFill>
                  <a:srgbClr val="000000"/>
                </a:solidFill>
                <a:effectLst/>
                <a:latin typeface="+mj-lt"/>
                <a:ea typeface="Times New Roman" panose="02020603050405020304" pitchFamily="18" charset="0"/>
              </a:rPr>
              <a:t> and digital methods: studying visual social media, from selfies and GIFs to memes and emoji. Communication Research and Practice, 2(1), 47–62. </a:t>
            </a:r>
            <a:r>
              <a:rPr lang="en-AU" sz="1900" dirty="0" err="1">
                <a:solidFill>
                  <a:srgbClr val="000000"/>
                </a:solidFill>
                <a:effectLst/>
                <a:latin typeface="+mj-lt"/>
                <a:ea typeface="Times New Roman" panose="02020603050405020304" pitchFamily="18" charset="0"/>
              </a:rPr>
              <a:t>doi</a:t>
            </a:r>
            <a:r>
              <a:rPr lang="en-AU" sz="1900" dirty="0">
                <a:solidFill>
                  <a:srgbClr val="000000"/>
                </a:solidFill>
                <a:effectLst/>
                <a:latin typeface="+mj-lt"/>
                <a:ea typeface="Times New Roman" panose="02020603050405020304" pitchFamily="18" charset="0"/>
              </a:rPr>
              <a:t>: 10.1080/22041451.2016.1155332</a:t>
            </a:r>
            <a:endParaRPr lang="en-AU" sz="1900" dirty="0">
              <a:effectLst/>
              <a:latin typeface="+mj-lt"/>
              <a:ea typeface="Times New Roman" panose="02020603050405020304" pitchFamily="18" charset="0"/>
            </a:endParaRPr>
          </a:p>
          <a:p>
            <a:pPr marL="0" indent="0" algn="l">
              <a:buNone/>
            </a:pPr>
            <a:r>
              <a:rPr lang="en-AU" sz="1900" dirty="0" err="1">
                <a:solidFill>
                  <a:srgbClr val="000000"/>
                </a:solidFill>
                <a:effectLst/>
                <a:latin typeface="+mj-lt"/>
                <a:ea typeface="Times New Roman" panose="02020603050405020304" pitchFamily="18" charset="0"/>
              </a:rPr>
              <a:t>Hirschmann</a:t>
            </a:r>
            <a:r>
              <a:rPr lang="en-AU" sz="1900" dirty="0">
                <a:solidFill>
                  <a:srgbClr val="000000"/>
                </a:solidFill>
                <a:effectLst/>
                <a:latin typeface="+mj-lt"/>
                <a:ea typeface="Times New Roman" panose="02020603050405020304" pitchFamily="18" charset="0"/>
              </a:rPr>
              <a:t>, N. (2013). Queer/fear: Disability, sexuality, and the other. The Journal of Medical Humanities, 34(2), 139–147. </a:t>
            </a:r>
            <a:r>
              <a:rPr lang="en-AU" sz="1900" dirty="0" err="1">
                <a:solidFill>
                  <a:srgbClr val="000000"/>
                </a:solidFill>
                <a:effectLst/>
                <a:latin typeface="+mj-lt"/>
                <a:ea typeface="Times New Roman" panose="02020603050405020304" pitchFamily="18" charset="0"/>
              </a:rPr>
              <a:t>doi</a:t>
            </a:r>
            <a:r>
              <a:rPr lang="en-AU" sz="1900" dirty="0">
                <a:solidFill>
                  <a:srgbClr val="000000"/>
                </a:solidFill>
                <a:effectLst/>
                <a:latin typeface="+mj-lt"/>
                <a:ea typeface="Times New Roman" panose="02020603050405020304" pitchFamily="18" charset="0"/>
              </a:rPr>
              <a:t>: 10.1007/s10912-013-9208-x</a:t>
            </a:r>
            <a:endParaRPr lang="en-AU" sz="1900" dirty="0">
              <a:effectLst/>
              <a:latin typeface="+mj-lt"/>
              <a:ea typeface="Times New Roman" panose="02020603050405020304" pitchFamily="18" charset="0"/>
            </a:endParaRPr>
          </a:p>
          <a:p>
            <a:pPr marL="0" indent="0" algn="l">
              <a:buNone/>
            </a:pPr>
            <a:r>
              <a:rPr lang="en-AU" sz="1900" dirty="0">
                <a:solidFill>
                  <a:srgbClr val="000000"/>
                </a:solidFill>
                <a:effectLst/>
                <a:latin typeface="+mj-lt"/>
                <a:ea typeface="Times New Roman" panose="02020603050405020304" pitchFamily="18" charset="0"/>
              </a:rPr>
              <a:t>Leaver, T., &amp; </a:t>
            </a:r>
            <a:r>
              <a:rPr lang="en-AU" sz="1900" dirty="0" err="1">
                <a:solidFill>
                  <a:srgbClr val="000000"/>
                </a:solidFill>
                <a:effectLst/>
                <a:latin typeface="+mj-lt"/>
                <a:ea typeface="Times New Roman" panose="02020603050405020304" pitchFamily="18" charset="0"/>
              </a:rPr>
              <a:t>Highfield</a:t>
            </a:r>
            <a:r>
              <a:rPr lang="en-AU" sz="1900" dirty="0">
                <a:solidFill>
                  <a:srgbClr val="000000"/>
                </a:solidFill>
                <a:effectLst/>
                <a:latin typeface="+mj-lt"/>
                <a:ea typeface="Times New Roman" panose="02020603050405020304" pitchFamily="18" charset="0"/>
              </a:rPr>
              <a:t>, T. (2018). Visualising the ends of identity: Pre-birth and post-death on Instagram. Information, Communication &amp; Society, 21(1), 30–45. </a:t>
            </a:r>
            <a:r>
              <a:rPr lang="en-AU" sz="1900" dirty="0" err="1">
                <a:solidFill>
                  <a:srgbClr val="000000"/>
                </a:solidFill>
                <a:effectLst/>
                <a:latin typeface="+mj-lt"/>
                <a:ea typeface="Times New Roman" panose="02020603050405020304" pitchFamily="18" charset="0"/>
              </a:rPr>
              <a:t>doi</a:t>
            </a:r>
            <a:r>
              <a:rPr lang="en-AU" sz="1900" dirty="0">
                <a:solidFill>
                  <a:srgbClr val="000000"/>
                </a:solidFill>
                <a:effectLst/>
                <a:latin typeface="+mj-lt"/>
                <a:ea typeface="Times New Roman" panose="02020603050405020304" pitchFamily="18" charset="0"/>
              </a:rPr>
              <a:t>: 10.1080/1369118X.2016.1259343</a:t>
            </a:r>
            <a:endParaRPr lang="en-AU" sz="1900" dirty="0">
              <a:effectLst/>
              <a:latin typeface="+mj-lt"/>
              <a:ea typeface="Times New Roman" panose="02020603050405020304" pitchFamily="18" charset="0"/>
            </a:endParaRPr>
          </a:p>
          <a:p>
            <a:pPr marL="0" indent="0" algn="l">
              <a:buNone/>
            </a:pPr>
            <a:r>
              <a:rPr lang="en-AU" sz="1900" dirty="0">
                <a:solidFill>
                  <a:srgbClr val="000000"/>
                </a:solidFill>
                <a:effectLst/>
                <a:latin typeface="+mj-lt"/>
                <a:ea typeface="Times New Roman" panose="02020603050405020304" pitchFamily="18" charset="0"/>
              </a:rPr>
              <a:t>Leaver, T., </a:t>
            </a:r>
            <a:r>
              <a:rPr lang="en-AU" sz="1900" dirty="0" err="1">
                <a:solidFill>
                  <a:srgbClr val="000000"/>
                </a:solidFill>
                <a:effectLst/>
                <a:latin typeface="+mj-lt"/>
                <a:ea typeface="Times New Roman" panose="02020603050405020304" pitchFamily="18" charset="0"/>
              </a:rPr>
              <a:t>Highfield</a:t>
            </a:r>
            <a:r>
              <a:rPr lang="en-AU" sz="1900" dirty="0">
                <a:solidFill>
                  <a:srgbClr val="000000"/>
                </a:solidFill>
                <a:effectLst/>
                <a:latin typeface="+mj-lt"/>
                <a:ea typeface="Times New Roman" panose="02020603050405020304" pitchFamily="18" charset="0"/>
              </a:rPr>
              <a:t>, T., &amp; Abidin, C. (2020). Instagram: Visual social media cultures. Polity</a:t>
            </a:r>
            <a:endParaRPr lang="en-AU" sz="1900" dirty="0">
              <a:effectLst/>
              <a:latin typeface="+mj-lt"/>
              <a:ea typeface="Times New Roman" panose="02020603050405020304" pitchFamily="18" charset="0"/>
            </a:endParaRPr>
          </a:p>
          <a:p>
            <a:pPr marL="0" indent="0">
              <a:buNone/>
            </a:pPr>
            <a:r>
              <a:rPr lang="en-AU" sz="1900" dirty="0">
                <a:solidFill>
                  <a:srgbClr val="000000"/>
                </a:solidFill>
                <a:effectLst/>
                <a:latin typeface="+mj-lt"/>
                <a:ea typeface="Times New Roman" panose="02020603050405020304" pitchFamily="18" charset="0"/>
              </a:rPr>
              <a:t>Rice, C., Chandler, E., Harrison, E., </a:t>
            </a:r>
            <a:r>
              <a:rPr lang="en-AU" sz="1900" dirty="0" err="1">
                <a:solidFill>
                  <a:srgbClr val="000000"/>
                </a:solidFill>
                <a:effectLst/>
                <a:latin typeface="+mj-lt"/>
                <a:ea typeface="Times New Roman" panose="02020603050405020304" pitchFamily="18" charset="0"/>
              </a:rPr>
              <a:t>Liddiard</a:t>
            </a:r>
            <a:r>
              <a:rPr lang="en-AU" sz="1900" dirty="0">
                <a:solidFill>
                  <a:srgbClr val="000000"/>
                </a:solidFill>
                <a:effectLst/>
                <a:latin typeface="+mj-lt"/>
                <a:ea typeface="Times New Roman" panose="02020603050405020304" pitchFamily="18" charset="0"/>
              </a:rPr>
              <a:t>, K., &amp; Ferrari, M. (2015). Project Re-Vision: Disability at the Edges of Representation. Disability &amp; Society, 30(3-4), 513–527. </a:t>
            </a:r>
            <a:r>
              <a:rPr lang="en-AU" sz="1900" dirty="0" err="1">
                <a:solidFill>
                  <a:srgbClr val="000000"/>
                </a:solidFill>
                <a:effectLst/>
                <a:latin typeface="+mj-lt"/>
                <a:ea typeface="Times New Roman" panose="02020603050405020304" pitchFamily="18" charset="0"/>
              </a:rPr>
              <a:t>doi</a:t>
            </a:r>
            <a:r>
              <a:rPr lang="en-AU" sz="1900" dirty="0">
                <a:solidFill>
                  <a:srgbClr val="000000"/>
                </a:solidFill>
                <a:effectLst/>
                <a:latin typeface="+mj-lt"/>
                <a:ea typeface="Times New Roman" panose="02020603050405020304" pitchFamily="18" charset="0"/>
              </a:rPr>
              <a:t>: 10.1080/09687599.2015.1037950</a:t>
            </a:r>
            <a:endParaRPr lang="en-AU" sz="1900" dirty="0">
              <a:effectLst/>
              <a:latin typeface="+mj-lt"/>
              <a:ea typeface="Times New Roman" panose="02020603050405020304" pitchFamily="18" charset="0"/>
            </a:endParaRPr>
          </a:p>
          <a:p>
            <a:pPr marL="0" indent="0">
              <a:buNone/>
            </a:pPr>
            <a:endParaRPr lang="en-AU" dirty="0"/>
          </a:p>
        </p:txBody>
      </p:sp>
      <p:sp>
        <p:nvSpPr>
          <p:cNvPr id="4" name="Rectangle 3">
            <a:extLst>
              <a:ext uri="{FF2B5EF4-FFF2-40B4-BE49-F238E27FC236}">
                <a16:creationId xmlns:a16="http://schemas.microsoft.com/office/drawing/2014/main" id="{CCA10BD0-BA86-4F26-9100-2447BFE2012D}"/>
              </a:ext>
            </a:extLst>
          </p:cNvPr>
          <p:cNvSpPr/>
          <p:nvPr/>
        </p:nvSpPr>
        <p:spPr>
          <a:xfrm>
            <a:off x="838200" y="681037"/>
            <a:ext cx="2062075" cy="609221"/>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References</a:t>
            </a:r>
          </a:p>
        </p:txBody>
      </p:sp>
    </p:spTree>
    <p:extLst>
      <p:ext uri="{BB962C8B-B14F-4D97-AF65-F5344CB8AC3E}">
        <p14:creationId xmlns:p14="http://schemas.microsoft.com/office/powerpoint/2010/main" val="1959943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D99859C4-E519-42F5-AB85-2D286E2441F7}"/>
              </a:ext>
            </a:extLst>
          </p:cNvPr>
          <p:cNvSpPr txBox="1"/>
          <p:nvPr/>
        </p:nvSpPr>
        <p:spPr>
          <a:xfrm>
            <a:off x="5216598" y="3033399"/>
            <a:ext cx="6593306" cy="1569660"/>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400" u="none" strike="noStrike" cap="none" spc="40" normalizeH="0" dirty="0">
                <a:ln>
                  <a:noFill/>
                </a:ln>
                <a:solidFill>
                  <a:schemeClr val="tx1"/>
                </a:solidFill>
                <a:effectLst/>
                <a:latin typeface="+mj-lt"/>
                <a:cs typeface="Times New Roman" panose="02020603050405020304" pitchFamily="18" charset="0"/>
              </a:rPr>
              <a:t>An invisible disability is any ongoing health condition, illness and/or impairment </a:t>
            </a:r>
            <a:r>
              <a:rPr lang="en-AU" altLang="en-US" sz="2400" spc="40" dirty="0">
                <a:latin typeface="+mj-lt"/>
                <a:cs typeface="Times New Roman" panose="02020603050405020304" pitchFamily="18" charset="0"/>
              </a:rPr>
              <a:t>that isn’t immediately visually observable in the majority of a person’s everyday life.</a:t>
            </a:r>
            <a:endParaRPr kumimoji="0" lang="en-AU" altLang="en-US" sz="2400" u="none" strike="noStrike" cap="none" spc="40" normalizeH="0" dirty="0">
              <a:ln>
                <a:noFill/>
              </a:ln>
              <a:solidFill>
                <a:schemeClr val="tx1"/>
              </a:solidFill>
              <a:effectLst/>
              <a:latin typeface="+mj-lt"/>
            </a:endParaRPr>
          </a:p>
        </p:txBody>
      </p:sp>
      <p:sp>
        <p:nvSpPr>
          <p:cNvPr id="57" name="Rectangle 56">
            <a:extLst>
              <a:ext uri="{FF2B5EF4-FFF2-40B4-BE49-F238E27FC236}">
                <a16:creationId xmlns:a16="http://schemas.microsoft.com/office/drawing/2014/main" id="{C4FBDED9-A2F0-4A8C-87B9-200ACA7C2B24}"/>
              </a:ext>
            </a:extLst>
          </p:cNvPr>
          <p:cNvSpPr/>
          <p:nvPr/>
        </p:nvSpPr>
        <p:spPr>
          <a:xfrm>
            <a:off x="6035981" y="1949634"/>
            <a:ext cx="4954540" cy="734850"/>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Defining invisible disability</a:t>
            </a:r>
          </a:p>
        </p:txBody>
      </p:sp>
      <p:pic>
        <p:nvPicPr>
          <p:cNvPr id="5" name="Picture 4" descr="A picture containing tree, outdoor, grass, forest&#10;&#10;Description automatically generated">
            <a:extLst>
              <a:ext uri="{FF2B5EF4-FFF2-40B4-BE49-F238E27FC236}">
                <a16:creationId xmlns:a16="http://schemas.microsoft.com/office/drawing/2014/main" id="{B3DE0ED4-5612-461F-B433-21042D5E2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64393" cy="6858000"/>
          </a:xfrm>
          <a:prstGeom prst="rect">
            <a:avLst/>
          </a:prstGeom>
        </p:spPr>
      </p:pic>
    </p:spTree>
    <p:extLst>
      <p:ext uri="{BB962C8B-B14F-4D97-AF65-F5344CB8AC3E}">
        <p14:creationId xmlns:p14="http://schemas.microsoft.com/office/powerpoint/2010/main" val="188069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5F4A4-2691-44B7-8FAA-4A35A835321D}"/>
              </a:ext>
            </a:extLst>
          </p:cNvPr>
          <p:cNvSpPr>
            <a:spLocks noGrp="1"/>
          </p:cNvSpPr>
          <p:nvPr>
            <p:ph type="title"/>
          </p:nvPr>
        </p:nvSpPr>
        <p:spPr/>
        <p:txBody>
          <a:bodyPr/>
          <a:lstStyle/>
          <a:p>
            <a:endParaRPr lang="en-AU"/>
          </a:p>
        </p:txBody>
      </p:sp>
      <p:sp>
        <p:nvSpPr>
          <p:cNvPr id="6" name="Rectangle 5">
            <a:extLst>
              <a:ext uri="{FF2B5EF4-FFF2-40B4-BE49-F238E27FC236}">
                <a16:creationId xmlns:a16="http://schemas.microsoft.com/office/drawing/2014/main" id="{0F822A92-27E9-454D-BF59-74AF4A9A97A8}"/>
              </a:ext>
            </a:extLst>
          </p:cNvPr>
          <p:cNvSpPr/>
          <p:nvPr/>
        </p:nvSpPr>
        <p:spPr>
          <a:xfrm>
            <a:off x="8090597" y="2678490"/>
            <a:ext cx="3810952" cy="520996"/>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The invisible disability</a:t>
            </a:r>
          </a:p>
        </p:txBody>
      </p:sp>
      <p:sp>
        <p:nvSpPr>
          <p:cNvPr id="7" name="Rectangle 6">
            <a:extLst>
              <a:ext uri="{FF2B5EF4-FFF2-40B4-BE49-F238E27FC236}">
                <a16:creationId xmlns:a16="http://schemas.microsoft.com/office/drawing/2014/main" id="{3BD49BB2-DE58-4862-B3CF-F71C6DA4144F}"/>
              </a:ext>
            </a:extLst>
          </p:cNvPr>
          <p:cNvSpPr/>
          <p:nvPr/>
        </p:nvSpPr>
        <p:spPr>
          <a:xfrm>
            <a:off x="7589347" y="3178832"/>
            <a:ext cx="3866284" cy="520996"/>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identity &amp; its ongoing </a:t>
            </a:r>
          </a:p>
        </p:txBody>
      </p:sp>
      <p:sp>
        <p:nvSpPr>
          <p:cNvPr id="8" name="Rectangle 7">
            <a:extLst>
              <a:ext uri="{FF2B5EF4-FFF2-40B4-BE49-F238E27FC236}">
                <a16:creationId xmlns:a16="http://schemas.microsoft.com/office/drawing/2014/main" id="{FCAC9DA6-A23A-4816-9FC4-94238F8EB6A3}"/>
              </a:ext>
            </a:extLst>
          </p:cNvPr>
          <p:cNvSpPr/>
          <p:nvPr/>
        </p:nvSpPr>
        <p:spPr>
          <a:xfrm>
            <a:off x="8090598" y="3679174"/>
            <a:ext cx="3810951" cy="520996"/>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struggle for legitimacy</a:t>
            </a:r>
          </a:p>
        </p:txBody>
      </p:sp>
      <p:sp>
        <p:nvSpPr>
          <p:cNvPr id="10" name="Content Placeholder 9">
            <a:extLst>
              <a:ext uri="{FF2B5EF4-FFF2-40B4-BE49-F238E27FC236}">
                <a16:creationId xmlns:a16="http://schemas.microsoft.com/office/drawing/2014/main" id="{DD06CA91-6226-4977-9A4D-2DB36FAF7A74}"/>
              </a:ext>
            </a:extLst>
          </p:cNvPr>
          <p:cNvSpPr>
            <a:spLocks noGrp="1"/>
          </p:cNvSpPr>
          <p:nvPr>
            <p:ph idx="1"/>
          </p:nvPr>
        </p:nvSpPr>
        <p:spPr/>
        <p:txBody>
          <a:bodyPr/>
          <a:lstStyle/>
          <a:p>
            <a:endParaRPr lang="en-AU"/>
          </a:p>
        </p:txBody>
      </p:sp>
      <p:pic>
        <p:nvPicPr>
          <p:cNvPr id="11" name="Picture 10">
            <a:extLst>
              <a:ext uri="{FF2B5EF4-FFF2-40B4-BE49-F238E27FC236}">
                <a16:creationId xmlns:a16="http://schemas.microsoft.com/office/drawing/2014/main" id="{38320A4D-0D88-4767-A301-8685C14BE4D8}"/>
              </a:ext>
            </a:extLst>
          </p:cNvPr>
          <p:cNvPicPr>
            <a:picLocks noChangeAspect="1"/>
          </p:cNvPicPr>
          <p:nvPr/>
        </p:nvPicPr>
        <p:blipFill>
          <a:blip r:embed="rId3"/>
          <a:stretch>
            <a:fillRect/>
          </a:stretch>
        </p:blipFill>
        <p:spPr>
          <a:xfrm>
            <a:off x="-2423492" y="-1096"/>
            <a:ext cx="9762213" cy="6858000"/>
          </a:xfrm>
          <a:prstGeom prst="rect">
            <a:avLst/>
          </a:prstGeom>
        </p:spPr>
      </p:pic>
    </p:spTree>
    <p:extLst>
      <p:ext uri="{BB962C8B-B14F-4D97-AF65-F5344CB8AC3E}">
        <p14:creationId xmlns:p14="http://schemas.microsoft.com/office/powerpoint/2010/main" val="1560448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CEC11B-1A07-4810-BDA5-1316C4973D39}"/>
              </a:ext>
            </a:extLst>
          </p:cNvPr>
          <p:cNvSpPr/>
          <p:nvPr/>
        </p:nvSpPr>
        <p:spPr>
          <a:xfrm>
            <a:off x="2343432" y="1262286"/>
            <a:ext cx="2480759" cy="520996"/>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Causes of the</a:t>
            </a:r>
          </a:p>
        </p:txBody>
      </p:sp>
      <p:sp>
        <p:nvSpPr>
          <p:cNvPr id="16" name="Rectangle 15">
            <a:extLst>
              <a:ext uri="{FF2B5EF4-FFF2-40B4-BE49-F238E27FC236}">
                <a16:creationId xmlns:a16="http://schemas.microsoft.com/office/drawing/2014/main" id="{BFBA563C-DACA-4E1B-900D-413519FB83B2}"/>
              </a:ext>
            </a:extLst>
          </p:cNvPr>
          <p:cNvSpPr/>
          <p:nvPr/>
        </p:nvSpPr>
        <p:spPr>
          <a:xfrm>
            <a:off x="1099336" y="1762628"/>
            <a:ext cx="4844263" cy="520996"/>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invisible disability identity’s</a:t>
            </a:r>
          </a:p>
        </p:txBody>
      </p:sp>
      <p:sp>
        <p:nvSpPr>
          <p:cNvPr id="17" name="Rectangle 16">
            <a:extLst>
              <a:ext uri="{FF2B5EF4-FFF2-40B4-BE49-F238E27FC236}">
                <a16:creationId xmlns:a16="http://schemas.microsoft.com/office/drawing/2014/main" id="{75651DD5-2C8C-491D-BBD2-74C798D9B344}"/>
              </a:ext>
            </a:extLst>
          </p:cNvPr>
          <p:cNvSpPr/>
          <p:nvPr/>
        </p:nvSpPr>
        <p:spPr>
          <a:xfrm>
            <a:off x="1600588" y="2262970"/>
            <a:ext cx="3810951" cy="520996"/>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struggle for legitimacy</a:t>
            </a:r>
          </a:p>
        </p:txBody>
      </p:sp>
      <p:sp>
        <p:nvSpPr>
          <p:cNvPr id="24" name="TextBox 23">
            <a:extLst>
              <a:ext uri="{FF2B5EF4-FFF2-40B4-BE49-F238E27FC236}">
                <a16:creationId xmlns:a16="http://schemas.microsoft.com/office/drawing/2014/main" id="{7CD910A4-C788-495B-A58D-B4685DE84250}"/>
              </a:ext>
            </a:extLst>
          </p:cNvPr>
          <p:cNvSpPr txBox="1"/>
          <p:nvPr/>
        </p:nvSpPr>
        <p:spPr>
          <a:xfrm>
            <a:off x="1837437" y="3144466"/>
            <a:ext cx="3215020" cy="2739211"/>
          </a:xfrm>
          <a:prstGeom prst="rect">
            <a:avLst/>
          </a:prstGeom>
          <a:solidFill>
            <a:schemeClr val="bg1"/>
          </a:solidFill>
        </p:spPr>
        <p:txBody>
          <a:bodyPr wrap="square">
            <a:spAutoFit/>
          </a:bodyPr>
          <a:lstStyle/>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sz="2200" u="none" strike="noStrike" cap="none" spc="40" normalizeH="0" dirty="0">
                <a:ln>
                  <a:noFill/>
                </a:ln>
                <a:solidFill>
                  <a:schemeClr val="tx1"/>
                </a:solidFill>
                <a:effectLst/>
                <a:latin typeface="+mj-lt"/>
                <a:cs typeface="Times New Roman" panose="02020603050405020304" pitchFamily="18" charset="0"/>
              </a:rPr>
              <a:t>Difficulty to define invisible disability</a:t>
            </a:r>
          </a:p>
          <a:p>
            <a:pPr marR="0" lvl="0" defTabSz="914400" rtl="0" eaLnBrk="0" fontAlgn="base" latinLnBrk="0" hangingPunct="0">
              <a:lnSpc>
                <a:spcPct val="100000"/>
              </a:lnSpc>
              <a:spcBef>
                <a:spcPct val="0"/>
              </a:spcBef>
              <a:spcAft>
                <a:spcPct val="0"/>
              </a:spcAft>
              <a:buClrTx/>
              <a:buSzTx/>
              <a:tabLst/>
            </a:pPr>
            <a:r>
              <a:rPr kumimoji="0" lang="en-AU" altLang="en-US" sz="800" u="none" strike="noStrike" cap="none" spc="40" normalizeH="0" dirty="0">
                <a:ln>
                  <a:noFill/>
                </a:ln>
                <a:solidFill>
                  <a:schemeClr val="tx1"/>
                </a:solidFill>
                <a:effectLst/>
                <a:latin typeface="+mj-lt"/>
                <a:cs typeface="Times New Roman" panose="02020603050405020304" pitchFamily="18" charset="0"/>
              </a:rPr>
              <a:t> </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sz="2200" u="none" strike="noStrike" cap="none" spc="40" normalizeH="0" dirty="0">
                <a:ln>
                  <a:noFill/>
                </a:ln>
                <a:solidFill>
                  <a:schemeClr val="tx1"/>
                </a:solidFill>
                <a:effectLst/>
                <a:latin typeface="+mj-lt"/>
                <a:cs typeface="Times New Roman" panose="02020603050405020304" pitchFamily="18" charset="0"/>
              </a:rPr>
              <a:t>Disability invisibility causing social invisibility</a:t>
            </a:r>
          </a:p>
          <a:p>
            <a:pPr marR="0" lvl="0" defTabSz="914400" rtl="0" eaLnBrk="0" fontAlgn="base" latinLnBrk="0" hangingPunct="0">
              <a:lnSpc>
                <a:spcPct val="100000"/>
              </a:lnSpc>
              <a:spcBef>
                <a:spcPct val="0"/>
              </a:spcBef>
              <a:spcAft>
                <a:spcPct val="0"/>
              </a:spcAft>
              <a:buClrTx/>
              <a:buSzTx/>
              <a:tabLst/>
            </a:pPr>
            <a:endParaRPr kumimoji="0" lang="en-AU" altLang="en-US" sz="800" u="none" strike="noStrike" cap="none" spc="40" normalizeH="0" dirty="0">
              <a:ln>
                <a:noFill/>
              </a:ln>
              <a:solidFill>
                <a:schemeClr val="tx1"/>
              </a:solidFill>
              <a:effectLst/>
              <a:latin typeface="+mj-lt"/>
              <a:cs typeface="Times New Roman" panose="02020603050405020304" pitchFamily="18"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altLang="en-US" sz="2200" spc="40" dirty="0">
                <a:latin typeface="+mj-lt"/>
                <a:cs typeface="Times New Roman" panose="02020603050405020304" pitchFamily="18" charset="0"/>
              </a:rPr>
              <a:t>Medical denial</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2400" u="none" strike="noStrike" cap="none" spc="40" normalizeH="0" dirty="0">
              <a:ln>
                <a:noFill/>
              </a:ln>
              <a:solidFill>
                <a:schemeClr val="tx1"/>
              </a:solidFill>
              <a:effectLst/>
              <a:latin typeface="+mj-lt"/>
            </a:endParaRPr>
          </a:p>
        </p:txBody>
      </p:sp>
      <p:pic>
        <p:nvPicPr>
          <p:cNvPr id="13" name="Picture 12">
            <a:extLst>
              <a:ext uri="{FF2B5EF4-FFF2-40B4-BE49-F238E27FC236}">
                <a16:creationId xmlns:a16="http://schemas.microsoft.com/office/drawing/2014/main" id="{4782A5BE-1490-46D0-860A-D7370B44554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500"/>
                    </a14:imgEffect>
                    <a14:imgEffect>
                      <a14:saturation sat="47000"/>
                    </a14:imgEffect>
                  </a14:imgLayer>
                </a14:imgProps>
              </a:ext>
              <a:ext uri="{28A0092B-C50C-407E-A947-70E740481C1C}">
                <a14:useLocalDpi xmlns:a14="http://schemas.microsoft.com/office/drawing/2010/main" val="0"/>
              </a:ext>
            </a:extLst>
          </a:blip>
          <a:srcRect r="43459"/>
          <a:stretch/>
        </p:blipFill>
        <p:spPr>
          <a:xfrm>
            <a:off x="6375637" y="0"/>
            <a:ext cx="5816363" cy="6858000"/>
          </a:xfrm>
          <a:prstGeom prst="rect">
            <a:avLst/>
          </a:prstGeom>
        </p:spPr>
      </p:pic>
      <p:sp>
        <p:nvSpPr>
          <p:cNvPr id="38" name="Rectangle 37">
            <a:extLst>
              <a:ext uri="{FF2B5EF4-FFF2-40B4-BE49-F238E27FC236}">
                <a16:creationId xmlns:a16="http://schemas.microsoft.com/office/drawing/2014/main" id="{BFB97D2D-C5A5-4CFC-8B72-1E516FC785D3}"/>
              </a:ext>
            </a:extLst>
          </p:cNvPr>
          <p:cNvSpPr/>
          <p:nvPr/>
        </p:nvSpPr>
        <p:spPr>
          <a:xfrm>
            <a:off x="9119936" y="4281691"/>
            <a:ext cx="2427295" cy="4451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0482F830-E7B9-4924-9C81-A5B8F1347B0A}"/>
              </a:ext>
            </a:extLst>
          </p:cNvPr>
          <p:cNvSpPr/>
          <p:nvPr/>
        </p:nvSpPr>
        <p:spPr>
          <a:xfrm>
            <a:off x="6934200" y="3206416"/>
            <a:ext cx="3593124" cy="4451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A8B207CE-366F-40F4-A8B2-7DAA2AD8115B}"/>
              </a:ext>
            </a:extLst>
          </p:cNvPr>
          <p:cNvSpPr/>
          <p:nvPr/>
        </p:nvSpPr>
        <p:spPr>
          <a:xfrm>
            <a:off x="7824536" y="2021085"/>
            <a:ext cx="4215064" cy="4226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Rectangle 1">
            <a:extLst>
              <a:ext uri="{FF2B5EF4-FFF2-40B4-BE49-F238E27FC236}">
                <a16:creationId xmlns:a16="http://schemas.microsoft.com/office/drawing/2014/main" id="{BB305B4B-0611-4D8C-B22A-7E0B961A8BCE}"/>
              </a:ext>
            </a:extLst>
          </p:cNvPr>
          <p:cNvSpPr>
            <a:spLocks noChangeArrowheads="1"/>
          </p:cNvSpPr>
          <p:nvPr/>
        </p:nvSpPr>
        <p:spPr bwMode="auto">
          <a:xfrm>
            <a:off x="7093795" y="2074392"/>
            <a:ext cx="5519310" cy="338554"/>
          </a:xfrm>
          <a:prstGeom prst="rect">
            <a:avLst/>
          </a:prstGeom>
          <a:noFill/>
          <a:ln>
            <a:noFill/>
          </a:ln>
          <a:effectLst>
            <a:glow rad="406400">
              <a:schemeClr val="accent4">
                <a:satMod val="175000"/>
                <a:alpha val="40000"/>
              </a:schemeClr>
            </a:glow>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AU" altLang="en-US" sz="1600" spc="50" dirty="0">
                <a:solidFill>
                  <a:schemeClr val="bg1"/>
                </a:solidFill>
                <a:latin typeface="Grotesque" panose="020B0504020202020204" pitchFamily="34" charset="0"/>
                <a:ea typeface="Calibri" panose="020F0502020204030204" pitchFamily="34" charset="0"/>
                <a:cs typeface="Times New Roman" panose="02020603050405020304" pitchFamily="18" charset="0"/>
              </a:rPr>
              <a:t>“BUT YOU DON’T LOOK DISABLED.”</a:t>
            </a:r>
            <a:endParaRPr kumimoji="0" lang="en-AU" altLang="en-US" sz="2800" u="none" strike="noStrike" cap="none" spc="50" normalizeH="0" dirty="0">
              <a:ln>
                <a:noFill/>
              </a:ln>
              <a:solidFill>
                <a:schemeClr val="bg1"/>
              </a:solidFill>
              <a:effectLst/>
              <a:latin typeface="Grotesque" panose="020B0504020202020204" pitchFamily="34" charset="0"/>
            </a:endParaRPr>
          </a:p>
        </p:txBody>
      </p:sp>
      <p:sp>
        <p:nvSpPr>
          <p:cNvPr id="42" name="Rectangle 1">
            <a:extLst>
              <a:ext uri="{FF2B5EF4-FFF2-40B4-BE49-F238E27FC236}">
                <a16:creationId xmlns:a16="http://schemas.microsoft.com/office/drawing/2014/main" id="{90C0A328-5302-459C-8BAA-52A6719B2587}"/>
              </a:ext>
            </a:extLst>
          </p:cNvPr>
          <p:cNvSpPr>
            <a:spLocks noChangeArrowheads="1"/>
          </p:cNvSpPr>
          <p:nvPr/>
        </p:nvSpPr>
        <p:spPr bwMode="auto">
          <a:xfrm>
            <a:off x="6775201" y="3237194"/>
            <a:ext cx="391112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AU" altLang="en-US" sz="1600" spc="50" dirty="0">
                <a:solidFill>
                  <a:schemeClr val="bg1"/>
                </a:solidFill>
                <a:latin typeface="Grotesque" panose="020B0504020202020204" pitchFamily="34" charset="0"/>
                <a:ea typeface="Calibri" panose="020F0502020204030204" pitchFamily="34" charset="0"/>
                <a:cs typeface="Times New Roman" panose="02020603050405020304" pitchFamily="18" charset="0"/>
              </a:rPr>
              <a:t>“YOU’RE JUST BEING LAZY.”</a:t>
            </a:r>
            <a:endParaRPr kumimoji="0" lang="en-AU" altLang="en-US" sz="2800" u="none" strike="noStrike" cap="none" spc="50" normalizeH="0" dirty="0">
              <a:ln>
                <a:noFill/>
              </a:ln>
              <a:solidFill>
                <a:schemeClr val="bg1"/>
              </a:solidFill>
              <a:effectLst/>
              <a:latin typeface="Grotesque" panose="020B0504020202020204" pitchFamily="34" charset="0"/>
            </a:endParaRPr>
          </a:p>
        </p:txBody>
      </p:sp>
      <p:sp>
        <p:nvSpPr>
          <p:cNvPr id="43" name="Rectangle 1">
            <a:extLst>
              <a:ext uri="{FF2B5EF4-FFF2-40B4-BE49-F238E27FC236}">
                <a16:creationId xmlns:a16="http://schemas.microsoft.com/office/drawing/2014/main" id="{7F088F12-5123-40EF-A36B-595B7361590A}"/>
              </a:ext>
            </a:extLst>
          </p:cNvPr>
          <p:cNvSpPr>
            <a:spLocks noChangeArrowheads="1"/>
          </p:cNvSpPr>
          <p:nvPr/>
        </p:nvSpPr>
        <p:spPr bwMode="auto">
          <a:xfrm>
            <a:off x="7573928" y="4334998"/>
            <a:ext cx="55193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AU" altLang="en-US" sz="1600" spc="50" dirty="0">
                <a:solidFill>
                  <a:schemeClr val="bg1"/>
                </a:solidFill>
                <a:latin typeface="Grotesque" panose="020B0504020202020204" pitchFamily="34" charset="0"/>
                <a:ea typeface="Calibri" panose="020F0502020204030204" pitchFamily="34" charset="0"/>
                <a:cs typeface="Times New Roman" panose="02020603050405020304" pitchFamily="18" charset="0"/>
              </a:rPr>
              <a:t>“YOU LOOK FINE.”</a:t>
            </a:r>
            <a:endParaRPr kumimoji="0" lang="en-AU" altLang="en-US" sz="2800" u="none" strike="noStrike" cap="none" spc="50" normalizeH="0" dirty="0">
              <a:ln>
                <a:noFill/>
              </a:ln>
              <a:solidFill>
                <a:schemeClr val="bg1"/>
              </a:solidFill>
              <a:effectLst/>
              <a:latin typeface="Grotesque" panose="020B0504020202020204" pitchFamily="34" charset="0"/>
            </a:endParaRPr>
          </a:p>
        </p:txBody>
      </p:sp>
    </p:spTree>
    <p:extLst>
      <p:ext uri="{BB962C8B-B14F-4D97-AF65-F5344CB8AC3E}">
        <p14:creationId xmlns:p14="http://schemas.microsoft.com/office/powerpoint/2010/main" val="2001761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C1A3A3B4-8AB5-440E-A9A5-472530140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169" y="347024"/>
            <a:ext cx="8487497" cy="6586565"/>
          </a:xfrm>
          <a:prstGeom prst="rect">
            <a:avLst/>
          </a:prstGeom>
        </p:spPr>
      </p:pic>
      <p:pic>
        <p:nvPicPr>
          <p:cNvPr id="14" name="Picture 13">
            <a:extLst>
              <a:ext uri="{FF2B5EF4-FFF2-40B4-BE49-F238E27FC236}">
                <a16:creationId xmlns:a16="http://schemas.microsoft.com/office/drawing/2014/main" id="{755EBAA6-B4A4-48B8-8E00-0EE753A66330}"/>
              </a:ext>
            </a:extLst>
          </p:cNvPr>
          <p:cNvPicPr>
            <a:picLocks noChangeAspect="1"/>
          </p:cNvPicPr>
          <p:nvPr/>
        </p:nvPicPr>
        <p:blipFill rotWithShape="1">
          <a:blip r:embed="rId4"/>
          <a:srcRect l="4861" r="8358" b="-426"/>
          <a:stretch/>
        </p:blipFill>
        <p:spPr>
          <a:xfrm>
            <a:off x="6276186" y="904362"/>
            <a:ext cx="6909043" cy="4192575"/>
          </a:xfrm>
          <a:prstGeom prst="rect">
            <a:avLst/>
          </a:prstGeom>
        </p:spPr>
      </p:pic>
      <p:sp>
        <p:nvSpPr>
          <p:cNvPr id="18" name="Rectangle 17">
            <a:extLst>
              <a:ext uri="{FF2B5EF4-FFF2-40B4-BE49-F238E27FC236}">
                <a16:creationId xmlns:a16="http://schemas.microsoft.com/office/drawing/2014/main" id="{0D286475-2E0F-4560-AF1A-88ECE4DEFE21}"/>
              </a:ext>
            </a:extLst>
          </p:cNvPr>
          <p:cNvSpPr/>
          <p:nvPr/>
        </p:nvSpPr>
        <p:spPr>
          <a:xfrm>
            <a:off x="1577974" y="930286"/>
            <a:ext cx="2480759" cy="520996"/>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Issues with</a:t>
            </a:r>
          </a:p>
        </p:txBody>
      </p:sp>
      <p:sp>
        <p:nvSpPr>
          <p:cNvPr id="19" name="Rectangle 18">
            <a:extLst>
              <a:ext uri="{FF2B5EF4-FFF2-40B4-BE49-F238E27FC236}">
                <a16:creationId xmlns:a16="http://schemas.microsoft.com/office/drawing/2014/main" id="{712CBC39-6D25-4A5C-88B6-8C29A878AF21}"/>
              </a:ext>
            </a:extLst>
          </p:cNvPr>
          <p:cNvSpPr/>
          <p:nvPr/>
        </p:nvSpPr>
        <p:spPr>
          <a:xfrm>
            <a:off x="308317" y="1451282"/>
            <a:ext cx="4844263" cy="520996"/>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disability representation in</a:t>
            </a:r>
          </a:p>
        </p:txBody>
      </p:sp>
      <p:sp>
        <p:nvSpPr>
          <p:cNvPr id="20" name="Rectangle 19">
            <a:extLst>
              <a:ext uri="{FF2B5EF4-FFF2-40B4-BE49-F238E27FC236}">
                <a16:creationId xmlns:a16="http://schemas.microsoft.com/office/drawing/2014/main" id="{38A0AFC5-3D0C-4327-834A-640E61872C5C}"/>
              </a:ext>
            </a:extLst>
          </p:cNvPr>
          <p:cNvSpPr/>
          <p:nvPr/>
        </p:nvSpPr>
        <p:spPr>
          <a:xfrm>
            <a:off x="697045" y="1930970"/>
            <a:ext cx="4242615" cy="520996"/>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health communications</a:t>
            </a:r>
          </a:p>
        </p:txBody>
      </p:sp>
      <p:sp>
        <p:nvSpPr>
          <p:cNvPr id="21" name="TextBox 20">
            <a:extLst>
              <a:ext uri="{FF2B5EF4-FFF2-40B4-BE49-F238E27FC236}">
                <a16:creationId xmlns:a16="http://schemas.microsoft.com/office/drawing/2014/main" id="{DC9A193D-D270-4B26-8414-8BA2E102AE4B}"/>
              </a:ext>
            </a:extLst>
          </p:cNvPr>
          <p:cNvSpPr txBox="1"/>
          <p:nvPr/>
        </p:nvSpPr>
        <p:spPr>
          <a:xfrm>
            <a:off x="609140" y="2859247"/>
            <a:ext cx="4088592" cy="3693319"/>
          </a:xfrm>
          <a:prstGeom prst="rect">
            <a:avLst/>
          </a:prstGeom>
          <a:solidFill>
            <a:schemeClr val="bg1"/>
          </a:solidFill>
        </p:spPr>
        <p:txBody>
          <a:bodyPr wrap="square">
            <a:spAutoFit/>
          </a:bodyPr>
          <a:lstStyle/>
          <a:p>
            <a:pPr marR="0" lvl="0" defTabSz="914400" rtl="0" eaLnBrk="0" fontAlgn="base" latinLnBrk="0" hangingPunct="0">
              <a:lnSpc>
                <a:spcPct val="100000"/>
              </a:lnSpc>
              <a:spcBef>
                <a:spcPct val="0"/>
              </a:spcBef>
              <a:spcAft>
                <a:spcPct val="0"/>
              </a:spcAft>
              <a:buClrTx/>
              <a:buSzTx/>
              <a:tabLst/>
            </a:pPr>
            <a:r>
              <a:rPr lang="en-AU" sz="2000" dirty="0">
                <a:effectLst/>
                <a:latin typeface="+mj-lt"/>
                <a:ea typeface="Calibri" panose="020F0502020204030204" pitchFamily="34" charset="0"/>
                <a:cs typeface="Times New Roman" panose="02020603050405020304" pitchFamily="18" charset="0"/>
              </a:rPr>
              <a:t>In health communications people with disability often are largely excluded from representation, or:</a:t>
            </a:r>
          </a:p>
          <a:p>
            <a:pPr marR="0" lvl="0" defTabSz="914400" rtl="0" eaLnBrk="0" fontAlgn="base" latinLnBrk="0" hangingPunct="0">
              <a:lnSpc>
                <a:spcPct val="100000"/>
              </a:lnSpc>
              <a:spcBef>
                <a:spcPct val="0"/>
              </a:spcBef>
              <a:spcAft>
                <a:spcPct val="0"/>
              </a:spcAft>
              <a:buClrTx/>
              <a:buSzTx/>
              <a:tabLst/>
            </a:pPr>
            <a:r>
              <a:rPr lang="en-AU" sz="2200" dirty="0">
                <a:effectLst/>
                <a:latin typeface="+mj-lt"/>
                <a:ea typeface="Calibri" panose="020F0502020204030204" pitchFamily="34" charset="0"/>
                <a:cs typeface="Times New Roman" panose="02020603050405020304" pitchFamily="18" charset="0"/>
              </a:rPr>
              <a:t> </a:t>
            </a:r>
            <a:endParaRPr lang="en-AU" altLang="en-US" sz="2200" spc="40" dirty="0">
              <a:latin typeface="+mj-lt"/>
              <a:cs typeface="Times New Roman" panose="02020603050405020304" pitchFamily="18" charset="0"/>
            </a:endParaRPr>
          </a:p>
          <a:p>
            <a:pPr marL="457200" marR="0" lvl="0" indent="-457200" defTabSz="914400" rtl="0" eaLnBrk="0" fontAlgn="base" latinLnBrk="0" hangingPunct="0">
              <a:lnSpc>
                <a:spcPct val="100000"/>
              </a:lnSpc>
              <a:spcBef>
                <a:spcPct val="0"/>
              </a:spcBef>
              <a:spcAft>
                <a:spcPct val="0"/>
              </a:spcAft>
              <a:buClrTx/>
              <a:buSzTx/>
              <a:buFont typeface="+mj-lt"/>
              <a:buAutoNum type="arabicPeriod"/>
              <a:tabLst/>
            </a:pPr>
            <a:r>
              <a:rPr lang="en-AU" altLang="en-US" sz="2000" spc="40" dirty="0">
                <a:latin typeface="+mj-lt"/>
                <a:cs typeface="Times New Roman" panose="02020603050405020304" pitchFamily="18" charset="0"/>
              </a:rPr>
              <a:t>People with visible disability are represented in tokenistic ways</a:t>
            </a:r>
          </a:p>
          <a:p>
            <a:pPr marR="0" lvl="0" defTabSz="914400" rtl="0" eaLnBrk="0" fontAlgn="base" latinLnBrk="0" hangingPunct="0">
              <a:lnSpc>
                <a:spcPct val="100000"/>
              </a:lnSpc>
              <a:spcBef>
                <a:spcPct val="0"/>
              </a:spcBef>
              <a:spcAft>
                <a:spcPct val="0"/>
              </a:spcAft>
              <a:buClrTx/>
              <a:buSzTx/>
              <a:tabLst/>
            </a:pPr>
            <a:endParaRPr lang="en-AU" altLang="en-US" sz="800" spc="40" dirty="0">
              <a:latin typeface="+mj-lt"/>
              <a:cs typeface="Times New Roman" panose="02020603050405020304" pitchFamily="18" charset="0"/>
            </a:endParaRPr>
          </a:p>
          <a:p>
            <a:pPr marL="457200" marR="0" lvl="0" indent="-457200" defTabSz="914400" rtl="0" eaLnBrk="0" fontAlgn="base" latinLnBrk="0" hangingPunct="0">
              <a:lnSpc>
                <a:spcPct val="100000"/>
              </a:lnSpc>
              <a:spcBef>
                <a:spcPct val="0"/>
              </a:spcBef>
              <a:spcAft>
                <a:spcPct val="0"/>
              </a:spcAft>
              <a:buClrTx/>
              <a:buSzTx/>
              <a:buFont typeface="+mj-lt"/>
              <a:buAutoNum type="arabicPeriod" startAt="2"/>
              <a:tabLst/>
            </a:pPr>
            <a:r>
              <a:rPr lang="en-AU" altLang="en-US" sz="2000" spc="40" dirty="0">
                <a:latin typeface="+mj-lt"/>
                <a:cs typeface="Times New Roman" panose="02020603050405020304" pitchFamily="18" charset="0"/>
              </a:rPr>
              <a:t>People with invisible disability are represented as the opposite of healthy and used in fear appeals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2400" u="none" strike="noStrike" cap="none" spc="40" normalizeH="0" dirty="0">
              <a:ln>
                <a:noFill/>
              </a:ln>
              <a:solidFill>
                <a:schemeClr val="tx1"/>
              </a:solidFill>
              <a:effectLst/>
              <a:latin typeface="+mj-lt"/>
            </a:endParaRPr>
          </a:p>
        </p:txBody>
      </p:sp>
    </p:spTree>
    <p:extLst>
      <p:ext uri="{BB962C8B-B14F-4D97-AF65-F5344CB8AC3E}">
        <p14:creationId xmlns:p14="http://schemas.microsoft.com/office/powerpoint/2010/main" val="576062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50990BA-50B5-4332-9D52-5BFBB81520F1}"/>
              </a:ext>
            </a:extLst>
          </p:cNvPr>
          <p:cNvSpPr/>
          <p:nvPr/>
        </p:nvSpPr>
        <p:spPr>
          <a:xfrm>
            <a:off x="8000429" y="868039"/>
            <a:ext cx="2672827" cy="600250"/>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Research aims</a:t>
            </a:r>
          </a:p>
        </p:txBody>
      </p:sp>
      <p:sp>
        <p:nvSpPr>
          <p:cNvPr id="19" name="TextBox 18">
            <a:extLst>
              <a:ext uri="{FF2B5EF4-FFF2-40B4-BE49-F238E27FC236}">
                <a16:creationId xmlns:a16="http://schemas.microsoft.com/office/drawing/2014/main" id="{D45E041A-DF06-466B-A160-D53C04AFF192}"/>
              </a:ext>
            </a:extLst>
          </p:cNvPr>
          <p:cNvSpPr txBox="1"/>
          <p:nvPr/>
        </p:nvSpPr>
        <p:spPr>
          <a:xfrm>
            <a:off x="7152883" y="1997839"/>
            <a:ext cx="4237926" cy="2677656"/>
          </a:xfrm>
          <a:prstGeom prst="rect">
            <a:avLst/>
          </a:prstGeom>
          <a:solidFill>
            <a:schemeClr val="bg1"/>
          </a:solidFill>
        </p:spPr>
        <p:txBody>
          <a:bodyPr wrap="square">
            <a:spAutoFit/>
          </a:bodyPr>
          <a:lstStyle/>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2000" u="none" strike="noStrike" cap="none" spc="40" normalizeH="0" dirty="0">
                <a:ln>
                  <a:noFill/>
                </a:ln>
                <a:solidFill>
                  <a:schemeClr val="tx1"/>
                </a:solidFill>
                <a:effectLst/>
                <a:latin typeface="+mj-lt"/>
                <a:cs typeface="Times New Roman" panose="02020603050405020304" pitchFamily="18" charset="0"/>
              </a:rPr>
              <a:t>How the #invisibledisability tag functions </a:t>
            </a:r>
          </a:p>
          <a:p>
            <a:pPr marR="0" lvl="0" defTabSz="914400" rtl="0" eaLnBrk="0" fontAlgn="base" latinLnBrk="0" hangingPunct="0">
              <a:lnSpc>
                <a:spcPct val="100000"/>
              </a:lnSpc>
              <a:spcBef>
                <a:spcPct val="0"/>
              </a:spcBef>
              <a:spcAft>
                <a:spcPct val="0"/>
              </a:spcAft>
              <a:buClrTx/>
              <a:buSzTx/>
              <a:tabLst/>
            </a:pPr>
            <a:endParaRPr kumimoji="0" lang="en-GB" altLang="en-US" sz="800" u="none" strike="noStrike" cap="none" spc="40" normalizeH="0" dirty="0">
              <a:ln>
                <a:noFill/>
              </a:ln>
              <a:solidFill>
                <a:schemeClr val="tx1"/>
              </a:solidFill>
              <a:effectLst/>
              <a:latin typeface="+mj-lt"/>
              <a:cs typeface="Times New Roman" panose="02020603050405020304" pitchFamily="18"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2000" spc="40" dirty="0">
                <a:latin typeface="+mj-lt"/>
                <a:cs typeface="Times New Roman" panose="02020603050405020304" pitchFamily="18" charset="0"/>
              </a:rPr>
              <a:t>I</a:t>
            </a:r>
            <a:r>
              <a:rPr kumimoji="0" lang="en-GB" altLang="en-US" sz="2000" u="none" strike="noStrike" cap="none" spc="40" normalizeH="0" dirty="0">
                <a:ln>
                  <a:noFill/>
                </a:ln>
                <a:solidFill>
                  <a:schemeClr val="tx1"/>
                </a:solidFill>
                <a:effectLst/>
                <a:latin typeface="+mj-lt"/>
                <a:cs typeface="Times New Roman" panose="02020603050405020304" pitchFamily="18" charset="0"/>
              </a:rPr>
              <a:t>f it could have a role in helping represent the invisible disability identity in a more inclusive way in future health campaign or health communications</a:t>
            </a:r>
          </a:p>
          <a:p>
            <a:pPr marR="0" lvl="0" defTabSz="914400" rtl="0" eaLnBrk="0" fontAlgn="base" latinLnBrk="0" hangingPunct="0">
              <a:lnSpc>
                <a:spcPct val="100000"/>
              </a:lnSpc>
              <a:spcBef>
                <a:spcPct val="0"/>
              </a:spcBef>
              <a:spcAft>
                <a:spcPct val="0"/>
              </a:spcAft>
              <a:buClrTx/>
              <a:buSzTx/>
              <a:tabLst/>
            </a:pPr>
            <a:endParaRPr kumimoji="0" lang="en-AU" altLang="en-US" sz="2000" u="none" strike="noStrike" cap="none" spc="40" normalizeH="0" dirty="0">
              <a:ln>
                <a:noFill/>
              </a:ln>
              <a:solidFill>
                <a:schemeClr val="tx1"/>
              </a:solidFill>
              <a:effectLst/>
              <a:latin typeface="+mj-lt"/>
            </a:endParaRPr>
          </a:p>
        </p:txBody>
      </p:sp>
      <p:pic>
        <p:nvPicPr>
          <p:cNvPr id="9" name="Picture 8">
            <a:extLst>
              <a:ext uri="{FF2B5EF4-FFF2-40B4-BE49-F238E27FC236}">
                <a16:creationId xmlns:a16="http://schemas.microsoft.com/office/drawing/2014/main" id="{6E96F262-3005-4ED7-AB59-5DEE94D7F3BF}"/>
              </a:ext>
            </a:extLst>
          </p:cNvPr>
          <p:cNvPicPr>
            <a:picLocks noChangeAspect="1"/>
          </p:cNvPicPr>
          <p:nvPr/>
        </p:nvPicPr>
        <p:blipFill>
          <a:blip r:embed="rId3"/>
          <a:stretch>
            <a:fillRect/>
          </a:stretch>
        </p:blipFill>
        <p:spPr>
          <a:xfrm>
            <a:off x="-58364" y="0"/>
            <a:ext cx="6911875" cy="7028298"/>
          </a:xfrm>
          <a:prstGeom prst="rect">
            <a:avLst/>
          </a:prstGeom>
        </p:spPr>
      </p:pic>
    </p:spTree>
    <p:extLst>
      <p:ext uri="{BB962C8B-B14F-4D97-AF65-F5344CB8AC3E}">
        <p14:creationId xmlns:p14="http://schemas.microsoft.com/office/powerpoint/2010/main" val="856647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8000">
              <a:schemeClr val="bg1"/>
            </a:gs>
            <a:gs pos="100000">
              <a:srgbClr val="B5B5B5"/>
            </a:gs>
          </a:gsLst>
          <a:lin ang="5400000" scaled="1"/>
        </a:gra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4EB18B-99FE-48BA-BA44-59DC443C6B8F}"/>
              </a:ext>
            </a:extLst>
          </p:cNvPr>
          <p:cNvSpPr>
            <a:spLocks noChangeArrowheads="1"/>
          </p:cNvSpPr>
          <p:nvPr/>
        </p:nvSpPr>
        <p:spPr bwMode="auto">
          <a:xfrm>
            <a:off x="6269820" y="1927149"/>
            <a:ext cx="50876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lang="en-AU" altLang="en-US" sz="2400" b="1" spc="50" dirty="0">
                <a:latin typeface="Malgun Gothic" panose="020B0503020000020004" pitchFamily="34" charset="-127"/>
                <a:ea typeface="Malgun Gothic" panose="020B0503020000020004" pitchFamily="34" charset="-127"/>
                <a:cs typeface="Times New Roman" panose="02020603050405020304" pitchFamily="18" charset="0"/>
              </a:rPr>
              <a:t>Examining Instagram posts that used </a:t>
            </a:r>
            <a:r>
              <a:rPr kumimoji="0" lang="en-AU" altLang="en-US" sz="2800" b="1" u="none" strike="noStrike" cap="none" spc="40"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#invisibledisability </a:t>
            </a:r>
          </a:p>
          <a:p>
            <a:pPr marL="0" marR="0" lvl="0" indent="0" algn="r" defTabSz="914400" rtl="0" eaLnBrk="0" fontAlgn="base" latinLnBrk="0" hangingPunct="0">
              <a:lnSpc>
                <a:spcPct val="100000"/>
              </a:lnSpc>
              <a:spcBef>
                <a:spcPct val="0"/>
              </a:spcBef>
              <a:spcAft>
                <a:spcPct val="0"/>
              </a:spcAft>
              <a:buClrTx/>
              <a:buSzTx/>
              <a:buFontTx/>
              <a:buNone/>
              <a:tabLst/>
            </a:pPr>
            <a:r>
              <a:rPr lang="en-AU" altLang="en-US" b="1" spc="40" dirty="0">
                <a:solidFill>
                  <a:schemeClr val="tx1">
                    <a:lumMod val="50000"/>
                    <a:lumOff val="50000"/>
                  </a:schemeClr>
                </a:solidFill>
                <a:latin typeface="Malgun Gothic" panose="020B0503020000020004" pitchFamily="34" charset="-127"/>
                <a:ea typeface="Malgun Gothic" panose="020B0503020000020004" pitchFamily="34" charset="-127"/>
                <a:cs typeface="Times New Roman" panose="02020603050405020304" pitchFamily="18" charset="0"/>
              </a:rPr>
              <a:t>posted </a:t>
            </a:r>
            <a:r>
              <a:rPr lang="en-AU" altLang="en-US" b="1" spc="50" dirty="0">
                <a:solidFill>
                  <a:schemeClr val="tx1">
                    <a:lumMod val="50000"/>
                    <a:lumOff val="50000"/>
                  </a:schemeClr>
                </a:solidFill>
                <a:latin typeface="Malgun Gothic" panose="020B0503020000020004" pitchFamily="34" charset="-127"/>
                <a:ea typeface="Malgun Gothic" panose="020B0503020000020004" pitchFamily="34" charset="-127"/>
                <a:cs typeface="Times New Roman" panose="02020603050405020304" pitchFamily="18" charset="0"/>
              </a:rPr>
              <a:t>on 13th February, 2021</a:t>
            </a:r>
            <a:endParaRPr lang="en-AU" altLang="en-US" sz="2000" b="1" spc="50" dirty="0">
              <a:solidFill>
                <a:schemeClr val="tx1">
                  <a:lumMod val="50000"/>
                  <a:lumOff val="50000"/>
                </a:schemeClr>
              </a:solidFill>
              <a:latin typeface="Malgun Gothic" panose="020B0503020000020004" pitchFamily="34" charset="-127"/>
              <a:ea typeface="Malgun Gothic" panose="020B0503020000020004" pitchFamily="34" charset="-127"/>
              <a:cs typeface="Times New Roman" panose="02020603050405020304" pitchFamily="18" charset="0"/>
            </a:endParaRPr>
          </a:p>
        </p:txBody>
      </p:sp>
      <p:pic>
        <p:nvPicPr>
          <p:cNvPr id="4" name="Picture 3" descr="Graphical user interface&#10;&#10;Description automatically generated">
            <a:extLst>
              <a:ext uri="{FF2B5EF4-FFF2-40B4-BE49-F238E27FC236}">
                <a16:creationId xmlns:a16="http://schemas.microsoft.com/office/drawing/2014/main" id="{D46BE1A0-1DA8-4312-BA05-F60C156DC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384" y="656715"/>
            <a:ext cx="2677710" cy="5794840"/>
          </a:xfrm>
          <a:prstGeom prst="rect">
            <a:avLst/>
          </a:prstGeom>
        </p:spPr>
      </p:pic>
      <p:sp>
        <p:nvSpPr>
          <p:cNvPr id="24" name="TextBox 23">
            <a:extLst>
              <a:ext uri="{FF2B5EF4-FFF2-40B4-BE49-F238E27FC236}">
                <a16:creationId xmlns:a16="http://schemas.microsoft.com/office/drawing/2014/main" id="{8209B998-96F9-4822-9364-E3E83676E8C2}"/>
              </a:ext>
            </a:extLst>
          </p:cNvPr>
          <p:cNvSpPr txBox="1"/>
          <p:nvPr/>
        </p:nvSpPr>
        <p:spPr>
          <a:xfrm>
            <a:off x="6464216" y="3429000"/>
            <a:ext cx="4627983" cy="1200329"/>
          </a:xfrm>
          <a:prstGeom prst="rect">
            <a:avLst/>
          </a:prstGeom>
          <a:noFill/>
        </p:spPr>
        <p:txBody>
          <a:bodyPr wrap="square" rtlCol="0">
            <a:spAutoFit/>
          </a:bodyPr>
          <a:lstStyle/>
          <a:p>
            <a:pPr>
              <a:lnSpc>
                <a:spcPct val="150000"/>
              </a:lnSpc>
            </a:pPr>
            <a:r>
              <a:rPr lang="en-AU" dirty="0"/>
              <a:t>Inspired by Leaver and </a:t>
            </a:r>
            <a:r>
              <a:rPr lang="en-AU" dirty="0" err="1"/>
              <a:t>Highfield’s</a:t>
            </a:r>
            <a:r>
              <a:rPr lang="en-AU" dirty="0"/>
              <a:t> (2018, pp. 33-36) method for collecting Instagram images. </a:t>
            </a:r>
          </a:p>
          <a:p>
            <a:pPr marL="285750" indent="-285750">
              <a:buFont typeface="Arial" panose="020B0604020202020204" pitchFamily="34" charset="0"/>
              <a:buChar char="•"/>
            </a:pPr>
            <a:endParaRPr lang="en-AU" dirty="0"/>
          </a:p>
        </p:txBody>
      </p:sp>
      <p:sp>
        <p:nvSpPr>
          <p:cNvPr id="26" name="Rectangle 25">
            <a:extLst>
              <a:ext uri="{FF2B5EF4-FFF2-40B4-BE49-F238E27FC236}">
                <a16:creationId xmlns:a16="http://schemas.microsoft.com/office/drawing/2014/main" id="{F6D95032-D50F-49BC-9001-7AB3680D0146}"/>
              </a:ext>
            </a:extLst>
          </p:cNvPr>
          <p:cNvSpPr/>
          <p:nvPr/>
        </p:nvSpPr>
        <p:spPr>
          <a:xfrm>
            <a:off x="7687610" y="890777"/>
            <a:ext cx="2252098" cy="734850"/>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METHOD</a:t>
            </a:r>
          </a:p>
        </p:txBody>
      </p:sp>
      <p:pic>
        <p:nvPicPr>
          <p:cNvPr id="27" name="Picture 26">
            <a:extLst>
              <a:ext uri="{FF2B5EF4-FFF2-40B4-BE49-F238E27FC236}">
                <a16:creationId xmlns:a16="http://schemas.microsoft.com/office/drawing/2014/main" id="{28C3B695-86F3-4516-A639-D870612D3F73}"/>
              </a:ext>
            </a:extLst>
          </p:cNvPr>
          <p:cNvPicPr>
            <a:picLocks noChangeAspect="1"/>
          </p:cNvPicPr>
          <p:nvPr/>
        </p:nvPicPr>
        <p:blipFill>
          <a:blip r:embed="rId4"/>
          <a:stretch>
            <a:fillRect/>
          </a:stretch>
        </p:blipFill>
        <p:spPr>
          <a:xfrm>
            <a:off x="2646504" y="1003453"/>
            <a:ext cx="2728254" cy="5489183"/>
          </a:xfrm>
          <a:prstGeom prst="rect">
            <a:avLst/>
          </a:prstGeom>
          <a:effectLst/>
        </p:spPr>
      </p:pic>
      <p:pic>
        <p:nvPicPr>
          <p:cNvPr id="28" name="Picture 27">
            <a:extLst>
              <a:ext uri="{FF2B5EF4-FFF2-40B4-BE49-F238E27FC236}">
                <a16:creationId xmlns:a16="http://schemas.microsoft.com/office/drawing/2014/main" id="{ED1F0A74-BEF0-4EB3-9DC3-DDE778494F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6479" y="406445"/>
            <a:ext cx="4239521" cy="6414443"/>
          </a:xfrm>
          <a:prstGeom prst="rect">
            <a:avLst/>
          </a:prstGeom>
        </p:spPr>
      </p:pic>
    </p:spTree>
    <p:extLst>
      <p:ext uri="{BB962C8B-B14F-4D97-AF65-F5344CB8AC3E}">
        <p14:creationId xmlns:p14="http://schemas.microsoft.com/office/powerpoint/2010/main" val="183749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8000">
              <a:schemeClr val="bg1"/>
            </a:gs>
            <a:gs pos="100000">
              <a:srgbClr val="B5B5B5"/>
            </a:gs>
          </a:gsLst>
          <a:lin ang="5400000" scaled="1"/>
        </a:gradFill>
        <a:effectLst/>
      </p:bgPr>
    </p:bg>
    <p:spTree>
      <p:nvGrpSpPr>
        <p:cNvPr id="1" name=""/>
        <p:cNvGrpSpPr/>
        <p:nvPr/>
      </p:nvGrpSpPr>
      <p:grpSpPr>
        <a:xfrm>
          <a:off x="0" y="0"/>
          <a:ext cx="0" cy="0"/>
          <a:chOff x="0" y="0"/>
          <a:chExt cx="0" cy="0"/>
        </a:xfrm>
      </p:grpSpPr>
      <p:sp>
        <p:nvSpPr>
          <p:cNvPr id="21" name="Rectangle 1">
            <a:extLst>
              <a:ext uri="{FF2B5EF4-FFF2-40B4-BE49-F238E27FC236}">
                <a16:creationId xmlns:a16="http://schemas.microsoft.com/office/drawing/2014/main" id="{5E4229D5-AA77-4A9D-8A1B-B3AB3F42A18F}"/>
              </a:ext>
            </a:extLst>
          </p:cNvPr>
          <p:cNvSpPr>
            <a:spLocks noChangeArrowheads="1"/>
          </p:cNvSpPr>
          <p:nvPr/>
        </p:nvSpPr>
        <p:spPr bwMode="auto">
          <a:xfrm>
            <a:off x="7107706" y="2793558"/>
            <a:ext cx="396062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lang="en-AU" altLang="en-US" sz="2400" b="1" spc="50" dirty="0">
                <a:latin typeface="Malgun Gothic" panose="020B0503020000020004" pitchFamily="34" charset="-127"/>
                <a:ea typeface="Malgun Gothic" panose="020B0503020000020004" pitchFamily="34" charset="-127"/>
                <a:cs typeface="Times New Roman" panose="02020603050405020304" pitchFamily="18" charset="0"/>
              </a:rPr>
              <a:t>129 posts contained an </a:t>
            </a:r>
            <a:r>
              <a:rPr kumimoji="0" lang="en-AU" altLang="en-US" sz="2800" b="1" u="none" strike="noStrike" cap="none" spc="40"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#invisibledisability </a:t>
            </a:r>
            <a:r>
              <a:rPr lang="en-AU" altLang="en-US" sz="2400" b="1" spc="50" dirty="0">
                <a:latin typeface="Malgun Gothic" panose="020B0503020000020004" pitchFamily="34" charset="-127"/>
                <a:ea typeface="Malgun Gothic" panose="020B0503020000020004" pitchFamily="34" charset="-127"/>
                <a:cs typeface="Times New Roman" panose="02020603050405020304" pitchFamily="18" charset="0"/>
              </a:rPr>
              <a:t>story</a:t>
            </a:r>
            <a:r>
              <a:rPr kumimoji="0" lang="en-AU" altLang="en-US" sz="2800" b="1" u="none" strike="noStrike" cap="none" spc="40"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2" name="Rectangle 21">
            <a:extLst>
              <a:ext uri="{FF2B5EF4-FFF2-40B4-BE49-F238E27FC236}">
                <a16:creationId xmlns:a16="http://schemas.microsoft.com/office/drawing/2014/main" id="{5B7C311E-5117-4358-894C-2388C916EC70}"/>
              </a:ext>
            </a:extLst>
          </p:cNvPr>
          <p:cNvSpPr/>
          <p:nvPr/>
        </p:nvSpPr>
        <p:spPr>
          <a:xfrm>
            <a:off x="7588155" y="1757471"/>
            <a:ext cx="2758207" cy="734850"/>
          </a:xfrm>
          <a:prstGeom prst="rect">
            <a:avLst/>
          </a:prstGeom>
          <a:solidFill>
            <a:schemeClr val="dk1"/>
          </a:solidFill>
          <a:ln>
            <a:noFill/>
          </a:ln>
          <a:effectLst>
            <a:outerShdw blurRad="50800" dist="38100" dir="10800000" algn="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2400" b="1" spc="100" dirty="0">
                <a:latin typeface="Malgun Gothic" panose="020B0503020000020004" pitchFamily="34" charset="-127"/>
                <a:ea typeface="Malgun Gothic" panose="020B0503020000020004" pitchFamily="34" charset="-127"/>
              </a:rPr>
              <a:t>   Results</a:t>
            </a:r>
          </a:p>
        </p:txBody>
      </p:sp>
      <p:pic>
        <p:nvPicPr>
          <p:cNvPr id="23" name="Picture 22">
            <a:extLst>
              <a:ext uri="{FF2B5EF4-FFF2-40B4-BE49-F238E27FC236}">
                <a16:creationId xmlns:a16="http://schemas.microsoft.com/office/drawing/2014/main" id="{B299DF95-4FD7-477D-8896-E6BCA1B52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581" y="1895529"/>
            <a:ext cx="459294" cy="458734"/>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47879B71-6152-49FD-90D7-D3FEC5799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384" y="656715"/>
            <a:ext cx="2677710" cy="5794840"/>
          </a:xfrm>
          <a:prstGeom prst="rect">
            <a:avLst/>
          </a:prstGeom>
        </p:spPr>
      </p:pic>
      <p:pic>
        <p:nvPicPr>
          <p:cNvPr id="14" name="Picture 13">
            <a:extLst>
              <a:ext uri="{FF2B5EF4-FFF2-40B4-BE49-F238E27FC236}">
                <a16:creationId xmlns:a16="http://schemas.microsoft.com/office/drawing/2014/main" id="{D6524737-3F7E-454B-BA39-51A21A40F5BD}"/>
              </a:ext>
            </a:extLst>
          </p:cNvPr>
          <p:cNvPicPr>
            <a:picLocks noChangeAspect="1"/>
          </p:cNvPicPr>
          <p:nvPr/>
        </p:nvPicPr>
        <p:blipFill>
          <a:blip r:embed="rId5"/>
          <a:stretch>
            <a:fillRect/>
          </a:stretch>
        </p:blipFill>
        <p:spPr>
          <a:xfrm>
            <a:off x="2646504" y="1003453"/>
            <a:ext cx="2728254" cy="5489183"/>
          </a:xfrm>
          <a:prstGeom prst="rect">
            <a:avLst/>
          </a:prstGeom>
          <a:effectLst/>
        </p:spPr>
      </p:pic>
      <p:pic>
        <p:nvPicPr>
          <p:cNvPr id="15" name="Picture 14">
            <a:extLst>
              <a:ext uri="{FF2B5EF4-FFF2-40B4-BE49-F238E27FC236}">
                <a16:creationId xmlns:a16="http://schemas.microsoft.com/office/drawing/2014/main" id="{7AEFAB35-7693-4ED0-9447-BE049452FA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6479" y="406445"/>
            <a:ext cx="4239521" cy="6414443"/>
          </a:xfrm>
          <a:prstGeom prst="rect">
            <a:avLst/>
          </a:prstGeom>
        </p:spPr>
      </p:pic>
    </p:spTree>
    <p:extLst>
      <p:ext uri="{BB962C8B-B14F-4D97-AF65-F5344CB8AC3E}">
        <p14:creationId xmlns:p14="http://schemas.microsoft.com/office/powerpoint/2010/main" val="354071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orest of trees&#10;&#10;Description automatically generated with low confidence">
            <a:extLst>
              <a:ext uri="{FF2B5EF4-FFF2-40B4-BE49-F238E27FC236}">
                <a16:creationId xmlns:a16="http://schemas.microsoft.com/office/drawing/2014/main" id="{28D80335-828F-45B2-9249-0520229D2B55}"/>
              </a:ext>
            </a:extLst>
          </p:cNvPr>
          <p:cNvPicPr>
            <a:picLocks noChangeAspect="1"/>
          </p:cNvPicPr>
          <p:nvPr/>
        </p:nvPicPr>
        <p:blipFill rotWithShape="1">
          <a:blip r:embed="rId3">
            <a:extLst>
              <a:ext uri="{28A0092B-C50C-407E-A947-70E740481C1C}">
                <a14:useLocalDpi xmlns:a14="http://schemas.microsoft.com/office/drawing/2010/main" val="0"/>
              </a:ext>
            </a:extLst>
          </a:blip>
          <a:srcRect t="63161"/>
          <a:stretch/>
        </p:blipFill>
        <p:spPr>
          <a:xfrm>
            <a:off x="0" y="4688099"/>
            <a:ext cx="12192000" cy="2806489"/>
          </a:xfrm>
          <a:prstGeom prst="rect">
            <a:avLst/>
          </a:prstGeom>
        </p:spPr>
      </p:pic>
      <p:pic>
        <p:nvPicPr>
          <p:cNvPr id="13" name="Picture 12" descr="A forest of trees&#10;&#10;Description automatically generated with low confidence">
            <a:extLst>
              <a:ext uri="{FF2B5EF4-FFF2-40B4-BE49-F238E27FC236}">
                <a16:creationId xmlns:a16="http://schemas.microsoft.com/office/drawing/2014/main" id="{71959B01-14AF-4DB9-8448-B09AFBF2C9C0}"/>
              </a:ext>
            </a:extLst>
          </p:cNvPr>
          <p:cNvPicPr>
            <a:picLocks noChangeAspect="1"/>
          </p:cNvPicPr>
          <p:nvPr/>
        </p:nvPicPr>
        <p:blipFill rotWithShape="1">
          <a:blip r:embed="rId3">
            <a:extLst>
              <a:ext uri="{28A0092B-C50C-407E-A947-70E740481C1C}">
                <a14:useLocalDpi xmlns:a14="http://schemas.microsoft.com/office/drawing/2010/main" val="0"/>
              </a:ext>
            </a:extLst>
          </a:blip>
          <a:srcRect b="63161"/>
          <a:stretch/>
        </p:blipFill>
        <p:spPr>
          <a:xfrm>
            <a:off x="0" y="-764388"/>
            <a:ext cx="12192000" cy="2806489"/>
          </a:xfrm>
          <a:prstGeom prst="rect">
            <a:avLst/>
          </a:prstGeom>
        </p:spPr>
      </p:pic>
      <p:sp>
        <p:nvSpPr>
          <p:cNvPr id="7" name="TextBox 6">
            <a:extLst>
              <a:ext uri="{FF2B5EF4-FFF2-40B4-BE49-F238E27FC236}">
                <a16:creationId xmlns:a16="http://schemas.microsoft.com/office/drawing/2014/main" id="{61FD9D92-5D8D-46EC-863B-10C21632C9CF}"/>
              </a:ext>
            </a:extLst>
          </p:cNvPr>
          <p:cNvSpPr txBox="1"/>
          <p:nvPr/>
        </p:nvSpPr>
        <p:spPr>
          <a:xfrm>
            <a:off x="1316374" y="2650289"/>
            <a:ext cx="9740752" cy="1429622"/>
          </a:xfrm>
          <a:prstGeom prst="rect">
            <a:avLst/>
          </a:prstGeom>
          <a:noFill/>
        </p:spPr>
        <p:txBody>
          <a:bodyPr wrap="square">
            <a:spAutoFit/>
          </a:bodyPr>
          <a:lstStyle/>
          <a:p>
            <a:pPr>
              <a:lnSpc>
                <a:spcPct val="150000"/>
              </a:lnSpc>
            </a:pPr>
            <a:r>
              <a:rPr lang="en-AU" sz="2000" dirty="0">
                <a:latin typeface="+mj-lt"/>
              </a:rPr>
              <a:t>“… a feature of small stories is precisely their weak narrativity, possessing only eventfulness at their core without any standard structural feature. In this case, the phrase ‘It happened’ is enough to qualify the tweet as a narrative…” (Dawn, 2020, p. 976)</a:t>
            </a:r>
          </a:p>
        </p:txBody>
      </p:sp>
    </p:spTree>
    <p:extLst>
      <p:ext uri="{BB962C8B-B14F-4D97-AF65-F5344CB8AC3E}">
        <p14:creationId xmlns:p14="http://schemas.microsoft.com/office/powerpoint/2010/main" val="1766942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6532</TotalTime>
  <Words>1510</Words>
  <Application>Microsoft Office PowerPoint</Application>
  <PresentationFormat>Widescreen</PresentationFormat>
  <Paragraphs>133</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Malgun Gothic</vt:lpstr>
      <vt:lpstr>Arial</vt:lpstr>
      <vt:lpstr>Calibri</vt:lpstr>
      <vt:lpstr>Calibri Light</vt:lpstr>
      <vt:lpstr>Grotesque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Mantilla</dc:creator>
  <cp:lastModifiedBy>Stephanie Mantilla</cp:lastModifiedBy>
  <cp:revision>132</cp:revision>
  <dcterms:created xsi:type="dcterms:W3CDTF">2021-06-16T03:27:58Z</dcterms:created>
  <dcterms:modified xsi:type="dcterms:W3CDTF">2021-07-09T09:11:28Z</dcterms:modified>
</cp:coreProperties>
</file>